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4_1DF5F650.xml" ContentType="application/vnd.ms-powerpoint.comments+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3_A73B6A3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300" r:id="rId5"/>
    <p:sldId id="307" r:id="rId6"/>
    <p:sldId id="306" r:id="rId7"/>
    <p:sldId id="329" r:id="rId8"/>
    <p:sldId id="293" r:id="rId9"/>
    <p:sldId id="325" r:id="rId10"/>
    <p:sldId id="266" r:id="rId11"/>
    <p:sldId id="333" r:id="rId12"/>
    <p:sldId id="310" r:id="rId13"/>
    <p:sldId id="260" r:id="rId14"/>
    <p:sldId id="334" r:id="rId15"/>
    <p:sldId id="267" r:id="rId16"/>
    <p:sldId id="292" r:id="rId17"/>
    <p:sldId id="263" r:id="rId18"/>
    <p:sldId id="322" r:id="rId19"/>
    <p:sldId id="323" r:id="rId20"/>
    <p:sldId id="330" r:id="rId21"/>
    <p:sldId id="304" r:id="rId22"/>
    <p:sldId id="332" r:id="rId23"/>
    <p:sldId id="264" r:id="rId24"/>
    <p:sldId id="324" r:id="rId25"/>
    <p:sldId id="275" r:id="rId26"/>
    <p:sldId id="283" r:id="rId27"/>
    <p:sldId id="276" r:id="rId28"/>
    <p:sldId id="277" r:id="rId29"/>
    <p:sldId id="317" r:id="rId30"/>
    <p:sldId id="271" r:id="rId31"/>
    <p:sldId id="312" r:id="rId32"/>
    <p:sldId id="272" r:id="rId33"/>
    <p:sldId id="273" r:id="rId34"/>
    <p:sldId id="284" r:id="rId35"/>
    <p:sldId id="274" r:id="rId36"/>
    <p:sldId id="313" r:id="rId37"/>
    <p:sldId id="269" r:id="rId38"/>
    <p:sldId id="285" r:id="rId39"/>
    <p:sldId id="270" r:id="rId40"/>
    <p:sldId id="331" r:id="rId41"/>
    <p:sldId id="314" r:id="rId42"/>
    <p:sldId id="318" r:id="rId43"/>
    <p:sldId id="290" r:id="rId44"/>
    <p:sldId id="282" r:id="rId45"/>
    <p:sldId id="311" r:id="rId46"/>
    <p:sldId id="327" r:id="rId47"/>
    <p:sldId id="297" r:id="rId48"/>
    <p:sldId id="326" r:id="rId49"/>
    <p:sldId id="294" r:id="rId50"/>
    <p:sldId id="257" r:id="rId51"/>
    <p:sldId id="28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E3E50E-82DB-020D-AD98-814EDDC8A9F1}" name="Nancy Cozine" initials="NC" userId="S::ncozine@dxagency.com::ceb5fdf2-f8e4-4608-b064-88bc84c621a4" providerId="AD"/>
  <p188:author id="{11E8A91F-2E77-A7B7-FA1D-59DD892808A3}" name="Frank Pellino" initials="FP" userId="S::fpellino@dxagency.com::3aa8d728-9046-45f2-b535-6689c462b614" providerId="AD"/>
  <p188:author id="{46F4502A-CAC2-580C-5796-621AF19161AC}" name="Natalie Folgar" initials="NF" userId="S::NFolgar@dxagency.com::f82ec263-4b33-4e00-a22b-6aea73633242" providerId="AD"/>
  <p188:author id="{D6E1AA4B-AE53-39F8-6877-02DE45CD8968}" name="Savannah Steinberg" initials="SS" userId="S::ssteinberg@dxagency.com::6129bf0c-d03e-47f6-9fc6-91f3a577af7f" providerId="AD"/>
  <p188:author id="{8B8AA469-8B38-1B13-1401-145C978744FA}" name="Ju Al Youm" initials="JY" userId="S::JYoum@dxagency.com::7ec4de27-a79c-4192-9d7e-ae3d96bfb737" providerId="AD"/>
  <p188:author id="{A4283877-DF14-5F87-E7DE-8E11EF90A493}" name="Jack Michelson" initials="" userId="S::JMichelson@dxagency.com::9537e0f9-bda2-4afd-8f40-22b4eda6e2f9" providerId="AD"/>
  <p188:author id="{678CBE77-F308-AF85-74F8-42E0E2CC0BCA}" name="Chris Orsino" initials="CO" userId="S::corsino@dxagency.com::3cf2234b-1ef8-41c9-aa95-80769fb48ca9" providerId="AD"/>
  <p188:author id="{013F1EBD-84F7-D8A3-6F10-C25246DC8459}" name="Jillian Rekuc" initials="" userId="S::JRekuc@dxagency.com::ab3cc593-55ce-478a-9d99-663afc79120e" providerId="AD"/>
  <p188:author id="{81B017C0-9470-3B0D-D9B6-ED43F9B6C6D5}" name="Roeni Alexandra Abreu" initials="RA" userId="S::rabreu@dxagency.com::d68c50e6-7bce-4548-9ef9-cc86be011f34" providerId="AD"/>
  <p188:author id="{99E483C9-1935-E67C-A56C-B5848E001648}" name="Natalie Folgar" initials="NF" userId="S::nfolgar@dxagency.com::f82ec263-4b33-4e00-a22b-6aea73633242" providerId="AD"/>
  <p188:author id="{0743EDF5-4E15-09ED-926E-BB516C41D9C9}" name="Ashley De Peri" initials="AP" userId="S::adeperi@dxagency.com::11c01faa-40b7-4cf0-a8dc-49db9eaf55cf" providerId="AD"/>
  <p188:author id="{11575FFA-1633-93D0-7752-C69F454A163E}" name="Adrienne Callandrello" initials="AC" userId="S::acallandrello@dxagency.com::73deb06d-041a-476a-90a5-97725fac354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DBE2"/>
    <a:srgbClr val="D31F68"/>
    <a:srgbClr val="6F7330"/>
    <a:srgbClr val="6A6F28"/>
    <a:srgbClr val="383F00"/>
    <a:srgbClr val="798038"/>
    <a:srgbClr val="F9D14A"/>
    <a:srgbClr val="5B6423"/>
    <a:srgbClr val="6C7A2B"/>
    <a:srgbClr val="454E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omments/modernComment_113_A73B6A3D.xml><?xml version="1.0" encoding="utf-8"?>
<p188:cmLst xmlns:a="http://schemas.openxmlformats.org/drawingml/2006/main" xmlns:r="http://schemas.openxmlformats.org/officeDocument/2006/relationships" xmlns:p188="http://schemas.microsoft.com/office/powerpoint/2018/8/main">
  <p188:cm id="{A732818F-3FA0-5840-A767-FCA5F9B6AA3F}" authorId="{013F1EBD-84F7-D8A3-6F10-C25246DC8459}" status="resolved" created="2025-02-11T15:05:38.430" complete="100000">
    <pc:sldMkLst xmlns:pc="http://schemas.microsoft.com/office/powerpoint/2013/main/command">
      <pc:docMk/>
      <pc:sldMk cId="2805688893" sldId="275"/>
    </pc:sldMkLst>
    <p188:txBody>
      <a:bodyPr/>
      <a:lstStyle/>
      <a:p>
        <a:r>
          <a:rPr lang="en-US"/>
          <a:t>Re-order creative routes starting with “Out There” - “Retro Nutrition” - “Love, Organic”</a:t>
        </a:r>
      </a:p>
    </p188:txBody>
  </p188:cm>
</p188:cmLst>
</file>

<file path=ppt/comments/modernComment_124_1DF5F650.xml><?xml version="1.0" encoding="utf-8"?>
<p188:cmLst xmlns:a="http://schemas.openxmlformats.org/drawingml/2006/main" xmlns:r="http://schemas.openxmlformats.org/officeDocument/2006/relationships" xmlns:p188="http://schemas.microsoft.com/office/powerpoint/2018/8/main">
  <p188:cm id="{CA405C40-20B3-9D44-90DB-A9EAFA2220F1}" authorId="{46F4502A-CAC2-580C-5796-621AF19161AC}" status="resolved" created="2025-02-13T17:01:07.126" complete="100000">
    <pc:sldMkLst xmlns:pc="http://schemas.microsoft.com/office/powerpoint/2013/main/command">
      <pc:docMk/>
      <pc:sldMk cId="502658640" sldId="292"/>
    </pc:sldMkLst>
    <p188:replyLst>
      <p188:reply id="{5BEA6313-1299-449F-B25D-DC5BDDDA2370}" authorId="{E6E3E50E-82DB-020D-AD98-814EDDC8A9F1}" created="2025-02-13T17:42:05.602">
        <p188:txBody>
          <a:bodyPr/>
          <a:lstStyle/>
          <a:p>
            <a:r>
              <a:rPr lang="en-US"/>
              <a:t>[@Natalie Folgar] Thoughts on this version?</a:t>
            </a:r>
          </a:p>
        </p188:txBody>
      </p188:reply>
      <p188:reply id="{6EDE8EC0-E440-4AB1-BFF9-0B985BEA7B54}" authorId="{99E483C9-1935-E67C-A56C-B5848E001648}" created="2025-02-13T19:18:07.898">
        <p188:txBody>
          <a:bodyPr/>
          <a:lstStyle/>
          <a:p>
            <a:r>
              <a:rPr lang="en-US"/>
              <a:t>perfect</a:t>
            </a:r>
          </a:p>
        </p188:txBody>
      </p188:reply>
    </p188:replyLst>
    <p188:txBody>
      <a:bodyPr/>
      <a:lstStyle/>
      <a:p>
        <a:r>
          <a:rPr lang="en-US"/>
          <a:t>[@Nancy Cozine] I want to say here that when we compare apples to apples, we are very similar in our product offering.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4T13:26:19.833"/>
    </inkml:context>
    <inkml:brush xml:id="br0">
      <inkml:brushProperty name="width" value="0.1" units="cm"/>
      <inkml:brushProperty name="height" value="0.1" units="cm"/>
    </inkml:brush>
  </inkml:definitions>
  <inkml:trace contextRef="#ctx0" brushRef="#br0">18425 9341 4096 0 0,'0'4'369'0'0,"0"-3"-2066"0"0,0-2 1697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9C077-D973-BF40-8171-2A79A2B03511}" type="datetimeFigureOut">
              <a:rPr lang="en-US" smtClean="0"/>
              <a:t>2/14/25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67C24-D2D7-AB45-915C-523AD68677BC}" type="slidenum">
              <a:rPr lang="en-US" smtClean="0"/>
              <a:t>‹#›</a:t>
            </a:fld>
            <a:endParaRPr lang="en-US"/>
          </a:p>
        </p:txBody>
      </p:sp>
    </p:spTree>
    <p:extLst>
      <p:ext uri="{BB962C8B-B14F-4D97-AF65-F5344CB8AC3E}">
        <p14:creationId xmlns:p14="http://schemas.microsoft.com/office/powerpoint/2010/main" val="398484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5</a:t>
            </a:fld>
            <a:endParaRPr lang="en-US"/>
          </a:p>
        </p:txBody>
      </p:sp>
    </p:spTree>
    <p:extLst>
      <p:ext uri="{BB962C8B-B14F-4D97-AF65-F5344CB8AC3E}">
        <p14:creationId xmlns:p14="http://schemas.microsoft.com/office/powerpoint/2010/main" val="397698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Look for the Valley -&gt; Pop into the Valley </a:t>
            </a:r>
          </a:p>
          <a:p>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22</a:t>
            </a:fld>
            <a:endParaRPr lang="en-US"/>
          </a:p>
        </p:txBody>
      </p:sp>
    </p:spTree>
    <p:extLst>
      <p:ext uri="{BB962C8B-B14F-4D97-AF65-F5344CB8AC3E}">
        <p14:creationId xmlns:p14="http://schemas.microsoft.com/office/powerpoint/2010/main" val="127909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23</a:t>
            </a:fld>
            <a:endParaRPr lang="en-US"/>
          </a:p>
        </p:txBody>
      </p:sp>
    </p:spTree>
    <p:extLst>
      <p:ext uri="{BB962C8B-B14F-4D97-AF65-F5344CB8AC3E}">
        <p14:creationId xmlns:p14="http://schemas.microsoft.com/office/powerpoint/2010/main" val="362021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26</a:t>
            </a:fld>
            <a:endParaRPr lang="en-US"/>
          </a:p>
        </p:txBody>
      </p:sp>
    </p:spTree>
    <p:extLst>
      <p:ext uri="{BB962C8B-B14F-4D97-AF65-F5344CB8AC3E}">
        <p14:creationId xmlns:p14="http://schemas.microsoft.com/office/powerpoint/2010/main" val="387194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Come Home to the Valley</a:t>
            </a:r>
          </a:p>
        </p:txBody>
      </p:sp>
      <p:sp>
        <p:nvSpPr>
          <p:cNvPr id="4" name="Slide Number Placeholder 3"/>
          <p:cNvSpPr>
            <a:spLocks noGrp="1"/>
          </p:cNvSpPr>
          <p:nvPr>
            <p:ph type="sldNum" sz="quarter" idx="5"/>
          </p:nvPr>
        </p:nvSpPr>
        <p:spPr/>
        <p:txBody>
          <a:bodyPr/>
          <a:lstStyle/>
          <a:p>
            <a:fld id="{13167C24-D2D7-AB45-915C-523AD68677BC}" type="slidenum">
              <a:rPr lang="en-US" smtClean="0"/>
              <a:t>28</a:t>
            </a:fld>
            <a:endParaRPr lang="en-US"/>
          </a:p>
        </p:txBody>
      </p:sp>
    </p:spTree>
    <p:extLst>
      <p:ext uri="{BB962C8B-B14F-4D97-AF65-F5344CB8AC3E}">
        <p14:creationId xmlns:p14="http://schemas.microsoft.com/office/powerpoint/2010/main" val="141085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 Valley </a:t>
            </a:r>
          </a:p>
        </p:txBody>
      </p:sp>
      <p:sp>
        <p:nvSpPr>
          <p:cNvPr id="4" name="Slide Number Placeholder 3"/>
          <p:cNvSpPr>
            <a:spLocks noGrp="1"/>
          </p:cNvSpPr>
          <p:nvPr>
            <p:ph type="sldNum" sz="quarter" idx="5"/>
          </p:nvPr>
        </p:nvSpPr>
        <p:spPr/>
        <p:txBody>
          <a:bodyPr/>
          <a:lstStyle/>
          <a:p>
            <a:fld id="{13167C24-D2D7-AB45-915C-523AD68677BC}" type="slidenum">
              <a:rPr lang="en-US" smtClean="0"/>
              <a:t>33</a:t>
            </a:fld>
            <a:endParaRPr lang="en-US"/>
          </a:p>
        </p:txBody>
      </p:sp>
    </p:spTree>
    <p:extLst>
      <p:ext uri="{BB962C8B-B14F-4D97-AF65-F5344CB8AC3E}">
        <p14:creationId xmlns:p14="http://schemas.microsoft.com/office/powerpoint/2010/main" val="2921665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Add fun words, copy, creative call outs</a:t>
            </a:r>
          </a:p>
        </p:txBody>
      </p:sp>
      <p:sp>
        <p:nvSpPr>
          <p:cNvPr id="4" name="Slide Number Placeholder 3"/>
          <p:cNvSpPr>
            <a:spLocks noGrp="1"/>
          </p:cNvSpPr>
          <p:nvPr>
            <p:ph type="sldNum" sz="quarter" idx="5"/>
          </p:nvPr>
        </p:nvSpPr>
        <p:spPr/>
        <p:txBody>
          <a:bodyPr/>
          <a:lstStyle/>
          <a:p>
            <a:fld id="{13167C24-D2D7-AB45-915C-523AD68677BC}" type="slidenum">
              <a:rPr lang="en-US" smtClean="0"/>
              <a:t>34</a:t>
            </a:fld>
            <a:endParaRPr lang="en-US"/>
          </a:p>
        </p:txBody>
      </p:sp>
    </p:spTree>
    <p:extLst>
      <p:ext uri="{BB962C8B-B14F-4D97-AF65-F5344CB8AC3E}">
        <p14:creationId xmlns:p14="http://schemas.microsoft.com/office/powerpoint/2010/main" val="40476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1E10B-1A4E-B04D-70DD-615EF32E6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D470A-65DB-5C62-B598-7C76BFDC8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173D1-C569-9EA1-CEFF-C2D7307FB6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F1EF96-D703-FDCF-4FFB-CDD8FAD93EF7}"/>
              </a:ext>
            </a:extLst>
          </p:cNvPr>
          <p:cNvSpPr>
            <a:spLocks noGrp="1"/>
          </p:cNvSpPr>
          <p:nvPr>
            <p:ph type="sldNum" sz="quarter" idx="5"/>
          </p:nvPr>
        </p:nvSpPr>
        <p:spPr/>
        <p:txBody>
          <a:bodyPr/>
          <a:lstStyle/>
          <a:p>
            <a:fld id="{13167C24-D2D7-AB45-915C-523AD68677BC}" type="slidenum">
              <a:rPr lang="en-US" smtClean="0"/>
              <a:t>39</a:t>
            </a:fld>
            <a:endParaRPr lang="en-US"/>
          </a:p>
        </p:txBody>
      </p:sp>
    </p:spTree>
    <p:extLst>
      <p:ext uri="{BB962C8B-B14F-4D97-AF65-F5344CB8AC3E}">
        <p14:creationId xmlns:p14="http://schemas.microsoft.com/office/powerpoint/2010/main" val="615265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40</a:t>
            </a:fld>
            <a:endParaRPr lang="en-US"/>
          </a:p>
        </p:txBody>
      </p:sp>
    </p:spTree>
    <p:extLst>
      <p:ext uri="{BB962C8B-B14F-4D97-AF65-F5344CB8AC3E}">
        <p14:creationId xmlns:p14="http://schemas.microsoft.com/office/powerpoint/2010/main" val="757564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Move down, emphasize team staying the same who know the brand and bringing in SMEs.</a:t>
            </a:r>
          </a:p>
          <a:p>
            <a:r>
              <a:rPr lang="en-US">
                <a:latin typeface="Calibri"/>
                <a:ea typeface="Calibri"/>
                <a:cs typeface="Calibri"/>
              </a:rPr>
              <a:t>LOWER IN THE DECK</a:t>
            </a:r>
          </a:p>
        </p:txBody>
      </p:sp>
      <p:sp>
        <p:nvSpPr>
          <p:cNvPr id="4" name="Slide Number Placeholder 3"/>
          <p:cNvSpPr>
            <a:spLocks noGrp="1"/>
          </p:cNvSpPr>
          <p:nvPr>
            <p:ph type="sldNum" sz="quarter" idx="5"/>
          </p:nvPr>
        </p:nvSpPr>
        <p:spPr/>
        <p:txBody>
          <a:bodyPr/>
          <a:lstStyle/>
          <a:p>
            <a:fld id="{13167C24-D2D7-AB45-915C-523AD68677BC}" type="slidenum">
              <a:rPr lang="en-US" smtClean="0"/>
              <a:t>47</a:t>
            </a:fld>
            <a:endParaRPr lang="en-US"/>
          </a:p>
        </p:txBody>
      </p:sp>
    </p:spTree>
    <p:extLst>
      <p:ext uri="{BB962C8B-B14F-4D97-AF65-F5344CB8AC3E}">
        <p14:creationId xmlns:p14="http://schemas.microsoft.com/office/powerpoint/2010/main" val="340506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7</a:t>
            </a:fld>
            <a:endParaRPr lang="en-US"/>
          </a:p>
        </p:txBody>
      </p:sp>
    </p:spTree>
    <p:extLst>
      <p:ext uri="{BB962C8B-B14F-4D97-AF65-F5344CB8AC3E}">
        <p14:creationId xmlns:p14="http://schemas.microsoft.com/office/powerpoint/2010/main" val="1521462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9</a:t>
            </a:fld>
            <a:endParaRPr lang="en-US"/>
          </a:p>
        </p:txBody>
      </p:sp>
    </p:spTree>
    <p:extLst>
      <p:ext uri="{BB962C8B-B14F-4D97-AF65-F5344CB8AC3E}">
        <p14:creationId xmlns:p14="http://schemas.microsoft.com/office/powerpoint/2010/main" val="4071229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standout?</a:t>
            </a:r>
          </a:p>
          <a:p>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10</a:t>
            </a:fld>
            <a:endParaRPr lang="en-US"/>
          </a:p>
        </p:txBody>
      </p:sp>
    </p:spTree>
    <p:extLst>
      <p:ext uri="{BB962C8B-B14F-4D97-AF65-F5344CB8AC3E}">
        <p14:creationId xmlns:p14="http://schemas.microsoft.com/office/powerpoint/2010/main" val="382901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Look At the Labels … A Look Inside the Can </a:t>
            </a:r>
          </a:p>
        </p:txBody>
      </p:sp>
      <p:sp>
        <p:nvSpPr>
          <p:cNvPr id="4" name="Slide Number Placeholder 3"/>
          <p:cNvSpPr>
            <a:spLocks noGrp="1"/>
          </p:cNvSpPr>
          <p:nvPr>
            <p:ph type="sldNum" sz="quarter" idx="5"/>
          </p:nvPr>
        </p:nvSpPr>
        <p:spPr/>
        <p:txBody>
          <a:bodyPr/>
          <a:lstStyle/>
          <a:p>
            <a:fld id="{13167C24-D2D7-AB45-915C-523AD68677BC}" type="slidenum">
              <a:rPr lang="en-US" smtClean="0"/>
              <a:t>13</a:t>
            </a:fld>
            <a:endParaRPr lang="en-US"/>
          </a:p>
        </p:txBody>
      </p:sp>
    </p:spTree>
    <p:extLst>
      <p:ext uri="{BB962C8B-B14F-4D97-AF65-F5344CB8AC3E}">
        <p14:creationId xmlns:p14="http://schemas.microsoft.com/office/powerpoint/2010/main" val="401420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Shorten the copy, change copy color </a:t>
            </a:r>
          </a:p>
          <a:p>
            <a:r>
              <a:rPr lang="en-US"/>
              <a:t>Blue on one slide, yellow on another slide....break up too much copy</a:t>
            </a:r>
          </a:p>
        </p:txBody>
      </p:sp>
      <p:sp>
        <p:nvSpPr>
          <p:cNvPr id="4" name="Slide Number Placeholder 3"/>
          <p:cNvSpPr>
            <a:spLocks noGrp="1"/>
          </p:cNvSpPr>
          <p:nvPr>
            <p:ph type="sldNum" sz="quarter" idx="5"/>
          </p:nvPr>
        </p:nvSpPr>
        <p:spPr/>
        <p:txBody>
          <a:bodyPr/>
          <a:lstStyle/>
          <a:p>
            <a:fld id="{13167C24-D2D7-AB45-915C-523AD68677BC}" type="slidenum">
              <a:rPr lang="en-US" smtClean="0"/>
              <a:t>14</a:t>
            </a:fld>
            <a:endParaRPr lang="en-US"/>
          </a:p>
        </p:txBody>
      </p:sp>
    </p:spTree>
    <p:extLst>
      <p:ext uri="{BB962C8B-B14F-4D97-AF65-F5344CB8AC3E}">
        <p14:creationId xmlns:p14="http://schemas.microsoft.com/office/powerpoint/2010/main" val="126378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19190-F112-BFDF-383C-5CF17A342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3F460-2702-6F62-A2A7-A365674F6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4009C-7B00-C8A8-55EA-384BE6CB4C53}"/>
              </a:ext>
            </a:extLst>
          </p:cNvPr>
          <p:cNvSpPr>
            <a:spLocks noGrp="1"/>
          </p:cNvSpPr>
          <p:nvPr>
            <p:ph type="body" idx="1"/>
          </p:nvPr>
        </p:nvSpPr>
        <p:spPr/>
        <p:txBody>
          <a:bodyPr/>
          <a:lstStyle/>
          <a:p>
            <a:r>
              <a:rPr lang="en-US"/>
              <a:t>Shorten the copy, change copy color </a:t>
            </a:r>
          </a:p>
          <a:p>
            <a:r>
              <a:rPr lang="en-US"/>
              <a:t>Blue on one slide, yellow on another slide....break up too much copy</a:t>
            </a:r>
          </a:p>
        </p:txBody>
      </p:sp>
      <p:sp>
        <p:nvSpPr>
          <p:cNvPr id="4" name="Slide Number Placeholder 3">
            <a:extLst>
              <a:ext uri="{FF2B5EF4-FFF2-40B4-BE49-F238E27FC236}">
                <a16:creationId xmlns:a16="http://schemas.microsoft.com/office/drawing/2014/main" id="{B3A439A9-08C8-4056-A3C1-CDDB891A3D76}"/>
              </a:ext>
            </a:extLst>
          </p:cNvPr>
          <p:cNvSpPr>
            <a:spLocks noGrp="1"/>
          </p:cNvSpPr>
          <p:nvPr>
            <p:ph type="sldNum" sz="quarter" idx="5"/>
          </p:nvPr>
        </p:nvSpPr>
        <p:spPr/>
        <p:txBody>
          <a:bodyPr/>
          <a:lstStyle/>
          <a:p>
            <a:fld id="{13167C24-D2D7-AB45-915C-523AD68677BC}" type="slidenum">
              <a:rPr lang="en-US" smtClean="0"/>
              <a:t>15</a:t>
            </a:fld>
            <a:endParaRPr lang="en-US"/>
          </a:p>
        </p:txBody>
      </p:sp>
    </p:spTree>
    <p:extLst>
      <p:ext uri="{BB962C8B-B14F-4D97-AF65-F5344CB8AC3E}">
        <p14:creationId xmlns:p14="http://schemas.microsoft.com/office/powerpoint/2010/main" val="109466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3167C24-D2D7-AB45-915C-523AD68677BC}" type="slidenum">
              <a:rPr lang="en-US" smtClean="0"/>
              <a:t>18</a:t>
            </a:fld>
            <a:endParaRPr lang="en-US"/>
          </a:p>
        </p:txBody>
      </p:sp>
    </p:spTree>
    <p:extLst>
      <p:ext uri="{BB962C8B-B14F-4D97-AF65-F5344CB8AC3E}">
        <p14:creationId xmlns:p14="http://schemas.microsoft.com/office/powerpoint/2010/main" val="382252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action we want the shopper to take</a:t>
            </a:r>
          </a:p>
          <a:p>
            <a:r>
              <a:rPr lang="en-US"/>
              <a:t>In the sea of sameness where all cans are created equal… heart and mind connect </a:t>
            </a:r>
          </a:p>
          <a:p>
            <a:endParaRPr lang="en-US"/>
          </a:p>
        </p:txBody>
      </p:sp>
      <p:sp>
        <p:nvSpPr>
          <p:cNvPr id="4" name="Slide Number Placeholder 3"/>
          <p:cNvSpPr>
            <a:spLocks noGrp="1"/>
          </p:cNvSpPr>
          <p:nvPr>
            <p:ph type="sldNum" sz="quarter" idx="5"/>
          </p:nvPr>
        </p:nvSpPr>
        <p:spPr/>
        <p:txBody>
          <a:bodyPr/>
          <a:lstStyle/>
          <a:p>
            <a:fld id="{13167C24-D2D7-AB45-915C-523AD68677BC}" type="slidenum">
              <a:rPr lang="en-US" smtClean="0"/>
              <a:t>20</a:t>
            </a:fld>
            <a:endParaRPr lang="en-US"/>
          </a:p>
        </p:txBody>
      </p:sp>
    </p:spTree>
    <p:extLst>
      <p:ext uri="{BB962C8B-B14F-4D97-AF65-F5344CB8AC3E}">
        <p14:creationId xmlns:p14="http://schemas.microsoft.com/office/powerpoint/2010/main" val="402861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B4E5-01F5-59A5-D7E4-1413BFC3C3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0B9A52-A349-A844-9D4B-687662278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53E5D7-F0F6-B862-6E0D-BA3C07107B82}"/>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5" name="Footer Placeholder 4">
            <a:extLst>
              <a:ext uri="{FF2B5EF4-FFF2-40B4-BE49-F238E27FC236}">
                <a16:creationId xmlns:a16="http://schemas.microsoft.com/office/drawing/2014/main" id="{D0B06608-84E3-A4EA-74C7-7545AA0F6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2CF63-75F2-23E7-B36C-81B80B1ACE2B}"/>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239812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2421-2F0F-6141-B7ED-93D8D213A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4BA85B-20F1-20B4-6775-4A149673839D}"/>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4" name="Footer Placeholder 3">
            <a:extLst>
              <a:ext uri="{FF2B5EF4-FFF2-40B4-BE49-F238E27FC236}">
                <a16:creationId xmlns:a16="http://schemas.microsoft.com/office/drawing/2014/main" id="{7FE05954-3708-D06A-1F0D-9DB470C0B2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F788B1-D70B-31D0-C4F4-1EB9BCB0B4CD}"/>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4115842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close-up of different colored objects&#10;&#10;AI-generated content may be incorrect.">
            <a:extLst>
              <a:ext uri="{FF2B5EF4-FFF2-40B4-BE49-F238E27FC236}">
                <a16:creationId xmlns:a16="http://schemas.microsoft.com/office/drawing/2014/main" id="{C8EDF4E4-0052-AC53-4062-1D1CE22653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EBF711BF-1DB0-E5E8-E636-2221D2638562}"/>
              </a:ext>
            </a:extLst>
          </p:cNvPr>
          <p:cNvSpPr>
            <a:spLocks noGrp="1"/>
          </p:cNvSpPr>
          <p:nvPr>
            <p:ph type="title"/>
          </p:nvPr>
        </p:nvSpPr>
        <p:spPr>
          <a:xfrm>
            <a:off x="0" y="2727436"/>
            <a:ext cx="12192000" cy="1229710"/>
          </a:xfrm>
        </p:spPr>
        <p:txBody>
          <a:bodyPr>
            <a:normAutofit/>
          </a:bodyPr>
          <a:lstStyle>
            <a:lvl1pPr algn="ctr">
              <a:defRPr sz="4800" b="1"/>
            </a:lvl1pPr>
          </a:lstStyle>
          <a:p>
            <a:r>
              <a:rPr lang="en-US"/>
              <a:t>Click to edit Master title style</a:t>
            </a:r>
          </a:p>
        </p:txBody>
      </p:sp>
    </p:spTree>
    <p:extLst>
      <p:ext uri="{BB962C8B-B14F-4D97-AF65-F5344CB8AC3E}">
        <p14:creationId xmlns:p14="http://schemas.microsoft.com/office/powerpoint/2010/main" val="358806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106C1-C05E-B3A5-D31E-2E0A7E875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F56F2-6740-AAD5-13E7-58DA7EEB8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C8831-05B7-A564-CA82-6E68D973C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E3553-93BD-31A1-2DC4-96C17096B3A4}"/>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6" name="Footer Placeholder 5">
            <a:extLst>
              <a:ext uri="{FF2B5EF4-FFF2-40B4-BE49-F238E27FC236}">
                <a16:creationId xmlns:a16="http://schemas.microsoft.com/office/drawing/2014/main" id="{424B07E4-D6B8-F416-E42C-1D967EDF2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F8470-67B3-FE05-C415-A097061E827A}"/>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87771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F065-3E16-CDEF-DFDE-565D0DBDB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CD5E05-4B92-3325-7446-892627759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8B0291-93B9-64E3-52B6-28B56E89C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437C1-5569-97F9-86BD-A9FCF26813C7}"/>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6" name="Footer Placeholder 5">
            <a:extLst>
              <a:ext uri="{FF2B5EF4-FFF2-40B4-BE49-F238E27FC236}">
                <a16:creationId xmlns:a16="http://schemas.microsoft.com/office/drawing/2014/main" id="{25284B51-2852-AE85-C85C-AA148447D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4A8B11-71B6-2B9E-AD17-375295C4FB2C}"/>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1519454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C29D-75C2-1DF8-B169-A4B31ED523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0B1A8C-058E-96E0-F27B-92B089D33D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E0C58-817F-4F90-7A43-D7412B91EA8E}"/>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5" name="Footer Placeholder 4">
            <a:extLst>
              <a:ext uri="{FF2B5EF4-FFF2-40B4-BE49-F238E27FC236}">
                <a16:creationId xmlns:a16="http://schemas.microsoft.com/office/drawing/2014/main" id="{E7CE60F5-E566-DAEE-7FA5-75039FF05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E7CF0-E6BD-FD57-CDF5-00803B502E8E}"/>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1054477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90811E-21F7-E9FB-C51F-A13978D70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0A4FD9-F5DF-6ECA-36A5-63BC2E5214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1F2F8-A5C0-F115-4C8F-49B1EB348069}"/>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5" name="Footer Placeholder 4">
            <a:extLst>
              <a:ext uri="{FF2B5EF4-FFF2-40B4-BE49-F238E27FC236}">
                <a16:creationId xmlns:a16="http://schemas.microsoft.com/office/drawing/2014/main" id="{B6842286-1EFA-6502-27C5-2F98EDFFE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63443-E4E7-3BA5-C0E2-768D65CA424B}"/>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2742386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EF2AEF-C15D-DDBD-0A18-F1C875842E26}"/>
              </a:ext>
            </a:extLst>
          </p:cNvPr>
          <p:cNvSpPr/>
          <p:nvPr userDrawn="1"/>
        </p:nvSpPr>
        <p:spPr>
          <a:xfrm>
            <a:off x="195959" y="0"/>
            <a:ext cx="777240" cy="914400"/>
          </a:xfrm>
          <a:prstGeom prst="rect">
            <a:avLst/>
          </a:prstGeom>
          <a:solidFill>
            <a:srgbClr val="F5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A4593A-772D-D9F6-7647-5B13EB7BA1B3}"/>
              </a:ext>
            </a:extLst>
          </p:cNvPr>
          <p:cNvSpPr/>
          <p:nvPr userDrawn="1"/>
        </p:nvSpPr>
        <p:spPr>
          <a:xfrm rot="5400000">
            <a:off x="11275138" y="5943600"/>
            <a:ext cx="457200" cy="1371600"/>
          </a:xfrm>
          <a:prstGeom prst="rect">
            <a:avLst/>
          </a:prstGeom>
          <a:solidFill>
            <a:srgbClr val="F5000A"/>
          </a:solidFill>
          <a:ln w="209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33"/>
              </a:solidFill>
            </a:endParaRPr>
          </a:p>
        </p:txBody>
      </p:sp>
      <p:sp>
        <p:nvSpPr>
          <p:cNvPr id="5" name="Slide Number Placeholder 1">
            <a:extLst>
              <a:ext uri="{FF2B5EF4-FFF2-40B4-BE49-F238E27FC236}">
                <a16:creationId xmlns:a16="http://schemas.microsoft.com/office/drawing/2014/main" id="{F4524696-B49B-D6EC-FD9D-2D213AFBBB27}"/>
              </a:ext>
            </a:extLst>
          </p:cNvPr>
          <p:cNvSpPr txBox="1">
            <a:spLocks/>
          </p:cNvSpPr>
          <p:nvPr userDrawn="1"/>
        </p:nvSpPr>
        <p:spPr>
          <a:xfrm>
            <a:off x="11537621" y="6400800"/>
            <a:ext cx="582117" cy="457200"/>
          </a:xfrm>
          <a:prstGeom prst="rect">
            <a:avLst/>
          </a:prstGeom>
        </p:spPr>
        <p:txBody>
          <a:bodyPr vert="horz" lIns="91440" tIns="45720" rIns="91440" bIns="45720" rtlCol="0" anchor="ctr"/>
          <a:lstStyle>
            <a:defPPr>
              <a:defRPr lang="en-US"/>
            </a:defPPr>
            <a:lvl1pPr marL="0" algn="r" defTabSz="914363" rtl="0" eaLnBrk="1" latinLnBrk="0" hangingPunct="1">
              <a:defRPr sz="1200" kern="1200">
                <a:solidFill>
                  <a:schemeClr val="tx1">
                    <a:tint val="75000"/>
                  </a:schemeClr>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fld id="{189D1A42-E9EC-EF46-A127-84639893B446}" type="slidenum">
              <a:rPr lang="en-US" sz="800" smtClean="0">
                <a:solidFill>
                  <a:schemeClr val="bg1"/>
                </a:solidFill>
                <a:latin typeface="Poppins" pitchFamily="2" charset="77"/>
                <a:cs typeface="Poppins" pitchFamily="2" charset="77"/>
              </a:rPr>
              <a:pPr algn="r"/>
              <a:t>‹#›</a:t>
            </a:fld>
            <a:endParaRPr lang="en-US" sz="800">
              <a:solidFill>
                <a:schemeClr val="bg1"/>
              </a:solidFill>
              <a:latin typeface="Poppins" pitchFamily="2" charset="77"/>
              <a:cs typeface="Poppins" pitchFamily="2" charset="77"/>
            </a:endParaRPr>
          </a:p>
        </p:txBody>
      </p:sp>
      <p:sp>
        <p:nvSpPr>
          <p:cNvPr id="8" name="Text Placeholder 11">
            <a:extLst>
              <a:ext uri="{FF2B5EF4-FFF2-40B4-BE49-F238E27FC236}">
                <a16:creationId xmlns:a16="http://schemas.microsoft.com/office/drawing/2014/main" id="{58B567AF-0D26-F0B2-D240-BFEE3A478C3F}"/>
              </a:ext>
            </a:extLst>
          </p:cNvPr>
          <p:cNvSpPr>
            <a:spLocks noGrp="1"/>
          </p:cNvSpPr>
          <p:nvPr>
            <p:ph type="body" sz="quarter" idx="10" hasCustomPrompt="1"/>
          </p:nvPr>
        </p:nvSpPr>
        <p:spPr>
          <a:xfrm>
            <a:off x="1308916" y="104274"/>
            <a:ext cx="10298505" cy="810126"/>
          </a:xfrm>
          <a:prstGeom prst="rect">
            <a:avLst/>
          </a:prstGeom>
        </p:spPr>
        <p:txBody>
          <a:bodyPr anchor="ctr">
            <a:normAutofit/>
          </a:bodyPr>
          <a:lstStyle>
            <a:lvl1pPr marL="0" indent="0">
              <a:buNone/>
              <a:defRPr lang="en-US" sz="3000" b="0" i="0" kern="0" dirty="0">
                <a:solidFill>
                  <a:schemeClr val="tx1"/>
                </a:solidFill>
                <a:latin typeface="Poppins Medium" pitchFamily="2" charset="77"/>
                <a:ea typeface="+mn-ea"/>
                <a:cs typeface="Poppins Medium"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HEADER TEXT</a:t>
            </a:r>
          </a:p>
        </p:txBody>
      </p:sp>
      <p:sp>
        <p:nvSpPr>
          <p:cNvPr id="13" name="Text Placeholder 16">
            <a:extLst>
              <a:ext uri="{FF2B5EF4-FFF2-40B4-BE49-F238E27FC236}">
                <a16:creationId xmlns:a16="http://schemas.microsoft.com/office/drawing/2014/main" id="{C94843B8-885D-666E-66DC-4A8B1180121F}"/>
              </a:ext>
            </a:extLst>
          </p:cNvPr>
          <p:cNvSpPr>
            <a:spLocks noGrp="1"/>
          </p:cNvSpPr>
          <p:nvPr>
            <p:ph type="body" sz="quarter" idx="11" hasCustomPrompt="1"/>
          </p:nvPr>
        </p:nvSpPr>
        <p:spPr>
          <a:xfrm>
            <a:off x="1308916" y="914400"/>
            <a:ext cx="10298505" cy="531446"/>
          </a:xfrm>
          <a:prstGeom prst="rect">
            <a:avLst/>
          </a:prstGeom>
        </p:spPr>
        <p:txBody>
          <a:bodyPr>
            <a:normAutofit/>
          </a:bodyPr>
          <a:lstStyle>
            <a:lvl1pPr marL="0" indent="0">
              <a:buNone/>
              <a:defRPr lang="en-US" sz="1600" b="0" i="0" kern="1200" dirty="0">
                <a:solidFill>
                  <a:schemeClr val="tx1"/>
                </a:solidFill>
                <a:latin typeface="Poppins" pitchFamily="2" charset="77"/>
                <a:ea typeface="+mn-ea"/>
                <a:cs typeface="Poppins" pitchFamily="2" charset="77"/>
              </a:defRPr>
            </a:lvl1pPr>
          </a:lstStyle>
          <a:p>
            <a:pPr lvl="0"/>
            <a:r>
              <a:rPr lang="en-US"/>
              <a:t>Click to add subhead text</a:t>
            </a:r>
          </a:p>
        </p:txBody>
      </p:sp>
      <p:pic>
        <p:nvPicPr>
          <p:cNvPr id="9" name="Picture 8" descr="Icon&#10;&#10;Description automatically generated">
            <a:extLst>
              <a:ext uri="{FF2B5EF4-FFF2-40B4-BE49-F238E27FC236}">
                <a16:creationId xmlns:a16="http://schemas.microsoft.com/office/drawing/2014/main" id="{2319A344-BE24-DA12-01CE-E4731A507CB7}"/>
              </a:ext>
            </a:extLst>
          </p:cNvPr>
          <p:cNvPicPr>
            <a:picLocks/>
          </p:cNvPicPr>
          <p:nvPr userDrawn="1"/>
        </p:nvPicPr>
        <p:blipFill rotWithShape="1">
          <a:blip r:embed="rId2">
            <a:extLst>
              <a:ext uri="{28A0092B-C50C-407E-A947-70E740481C1C}">
                <a14:useLocalDpi xmlns:a14="http://schemas.microsoft.com/office/drawing/2010/main" val="0"/>
              </a:ext>
            </a:extLst>
          </a:blip>
          <a:srcRect l="11670" t="9167" r="12503" b="8548"/>
          <a:stretch/>
        </p:blipFill>
        <p:spPr>
          <a:xfrm>
            <a:off x="290113" y="197938"/>
            <a:ext cx="604561" cy="643564"/>
          </a:xfrm>
          <a:prstGeom prst="rect">
            <a:avLst/>
          </a:prstGeom>
        </p:spPr>
      </p:pic>
      <p:sp>
        <p:nvSpPr>
          <p:cNvPr id="2" name="Text Placeholder 16">
            <a:extLst>
              <a:ext uri="{FF2B5EF4-FFF2-40B4-BE49-F238E27FC236}">
                <a16:creationId xmlns:a16="http://schemas.microsoft.com/office/drawing/2014/main" id="{909EAD65-BE9E-FDF3-EEA9-50F4851CD97F}"/>
              </a:ext>
            </a:extLst>
          </p:cNvPr>
          <p:cNvSpPr>
            <a:spLocks noGrp="1"/>
          </p:cNvSpPr>
          <p:nvPr>
            <p:ph type="body" sz="quarter" idx="13" hasCustomPrompt="1"/>
          </p:nvPr>
        </p:nvSpPr>
        <p:spPr>
          <a:xfrm>
            <a:off x="1308916" y="1829894"/>
            <a:ext cx="10298504" cy="4423508"/>
          </a:xfrm>
          <a:prstGeom prst="rect">
            <a:avLst/>
          </a:prstGeom>
        </p:spPr>
        <p:txBody>
          <a:bodyPr>
            <a:normAutofit/>
          </a:bodyPr>
          <a:lstStyle>
            <a:lvl1pPr marL="0" indent="0">
              <a:buNone/>
              <a:defRPr lang="en-US" sz="1600" b="0" i="0" kern="1200" dirty="0">
                <a:solidFill>
                  <a:srgbClr val="383838"/>
                </a:solidFill>
                <a:latin typeface="Poppins" pitchFamily="2" charset="77"/>
                <a:ea typeface="+mn-ea"/>
                <a:cs typeface="Poppins" pitchFamily="2" charset="77"/>
              </a:defRPr>
            </a:lvl1pPr>
          </a:lstStyle>
          <a:p>
            <a:pPr lvl="0"/>
            <a:r>
              <a:rPr lang="en-US"/>
              <a:t>Click to add body copy</a:t>
            </a:r>
          </a:p>
        </p:txBody>
      </p:sp>
    </p:spTree>
    <p:extLst>
      <p:ext uri="{BB962C8B-B14F-4D97-AF65-F5344CB8AC3E}">
        <p14:creationId xmlns:p14="http://schemas.microsoft.com/office/powerpoint/2010/main" val="44036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6D31-5ACE-8A18-E944-01E7BDDB9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18B4F9-E074-D6C3-EC53-B72FD7A561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60341-A24D-2633-61EE-EDB9376B1420}"/>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5" name="Footer Placeholder 4">
            <a:extLst>
              <a:ext uri="{FF2B5EF4-FFF2-40B4-BE49-F238E27FC236}">
                <a16:creationId xmlns:a16="http://schemas.microsoft.com/office/drawing/2014/main" id="{35A3E4CC-20A5-44BC-2515-9F6B0895A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0159D-B778-4829-1E32-8010ACA56201}"/>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81268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374E-C317-6C46-A3EF-8229115E9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3F0C0E-CB47-443A-B556-91983A9B1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831D94-8C31-E796-6DBD-CC4DBD7750FC}"/>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5" name="Footer Placeholder 4">
            <a:extLst>
              <a:ext uri="{FF2B5EF4-FFF2-40B4-BE49-F238E27FC236}">
                <a16:creationId xmlns:a16="http://schemas.microsoft.com/office/drawing/2014/main" id="{782DCD4B-AD62-CE14-F9C0-259F97C88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64CB8-E317-E5F2-39D3-2071AE7DC572}"/>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322264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790A5-FCA4-64D6-BAAB-1CDAAAC40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49854-EC3D-4F22-76ED-69C6ADE07B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181CE-4C06-4B36-CD5B-CD8A71BF6C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FF1F1-0CB6-ABC1-FF5C-1001876FECCE}"/>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6" name="Footer Placeholder 5">
            <a:extLst>
              <a:ext uri="{FF2B5EF4-FFF2-40B4-BE49-F238E27FC236}">
                <a16:creationId xmlns:a16="http://schemas.microsoft.com/office/drawing/2014/main" id="{AAFA90DD-2081-F983-1E40-5A52B052F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DA57F-3070-6BC9-A7BE-C7E70797593B}"/>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126277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8FBE-D765-A4FA-3232-13D5B7D506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1CC4B6-3D64-DC64-DDF1-FAC880093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D3C04-1EF6-C83C-959E-8142123C8C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A732E-65E6-F49A-792E-8B6DD2858D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D1808F-ED4A-66A9-41A2-B9E6F9E72D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55A531-6185-EE1A-1814-8C2F7379495B}"/>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8" name="Footer Placeholder 7">
            <a:extLst>
              <a:ext uri="{FF2B5EF4-FFF2-40B4-BE49-F238E27FC236}">
                <a16:creationId xmlns:a16="http://schemas.microsoft.com/office/drawing/2014/main" id="{19373C62-619D-42E9-AADF-358AF26023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7DE33-7A27-CA7E-5CFF-A5AFAA050023}"/>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52600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78D8-15B7-5318-3F80-6B42559641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7EFE3B-0823-EC13-FF18-B2FAB06E079A}"/>
              </a:ext>
            </a:extLst>
          </p:cNvPr>
          <p:cNvSpPr>
            <a:spLocks noGrp="1"/>
          </p:cNvSpPr>
          <p:nvPr>
            <p:ph type="dt" sz="half" idx="10"/>
          </p:nvPr>
        </p:nvSpPr>
        <p:spPr/>
        <p:txBody>
          <a:bodyPr/>
          <a:lstStyle/>
          <a:p>
            <a:fld id="{AE28EEAD-9DE6-874C-88AC-B110E2DC71A6}" type="datetimeFigureOut">
              <a:rPr lang="en-US" smtClean="0"/>
              <a:t>2/14/25</a:t>
            </a:fld>
            <a:endParaRPr lang="en-US"/>
          </a:p>
        </p:txBody>
      </p:sp>
      <p:sp>
        <p:nvSpPr>
          <p:cNvPr id="4" name="Footer Placeholder 3">
            <a:extLst>
              <a:ext uri="{FF2B5EF4-FFF2-40B4-BE49-F238E27FC236}">
                <a16:creationId xmlns:a16="http://schemas.microsoft.com/office/drawing/2014/main" id="{2B12BEEF-6D26-5D3A-AEDE-70D9B173C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52FF6-3A97-8694-4BA1-963AE46FE58C}"/>
              </a:ext>
            </a:extLst>
          </p:cNvPr>
          <p:cNvSpPr>
            <a:spLocks noGrp="1"/>
          </p:cNvSpPr>
          <p:nvPr>
            <p:ph type="sldNum" sz="quarter" idx="12"/>
          </p:nvPr>
        </p:nvSpPr>
        <p:spPr/>
        <p:txBody>
          <a:bodyPr/>
          <a:lstStyle/>
          <a:p>
            <a:fld id="{CC8D2794-9226-F54B-94F0-D77FF31F5FF7}" type="slidenum">
              <a:rPr lang="en-US" smtClean="0"/>
              <a:t>‹#›</a:t>
            </a:fld>
            <a:endParaRPr lang="en-US"/>
          </a:p>
        </p:txBody>
      </p:sp>
    </p:spTree>
    <p:extLst>
      <p:ext uri="{BB962C8B-B14F-4D97-AF65-F5344CB8AC3E}">
        <p14:creationId xmlns:p14="http://schemas.microsoft.com/office/powerpoint/2010/main" val="212164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descr="Close-up of different colored objects&#10;&#10;AI-generated content may be incorrect.">
            <a:extLst>
              <a:ext uri="{FF2B5EF4-FFF2-40B4-BE49-F238E27FC236}">
                <a16:creationId xmlns:a16="http://schemas.microsoft.com/office/drawing/2014/main" id="{7AB3A1DA-86DB-0875-70B0-2B94A79FE2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F863EAF-C24F-0C3D-0BE4-0E6D0862B5BE}"/>
              </a:ext>
            </a:extLst>
          </p:cNvPr>
          <p:cNvSpPr>
            <a:spLocks noGrp="1"/>
          </p:cNvSpPr>
          <p:nvPr>
            <p:ph type="title"/>
          </p:nvPr>
        </p:nvSpPr>
        <p:spPr>
          <a:xfrm>
            <a:off x="0" y="2727436"/>
            <a:ext cx="12192000" cy="1229710"/>
          </a:xfrm>
        </p:spPr>
        <p:txBody>
          <a:bodyPr>
            <a:normAutofit/>
          </a:bodyPr>
          <a:lstStyle>
            <a:lvl1pPr algn="ctr">
              <a:defRPr sz="4800" b="1"/>
            </a:lvl1pPr>
          </a:lstStyle>
          <a:p>
            <a:r>
              <a:rPr lang="en-US"/>
              <a:t>Click to edit Master title style</a:t>
            </a:r>
          </a:p>
        </p:txBody>
      </p:sp>
    </p:spTree>
    <p:extLst>
      <p:ext uri="{BB962C8B-B14F-4D97-AF65-F5344CB8AC3E}">
        <p14:creationId xmlns:p14="http://schemas.microsoft.com/office/powerpoint/2010/main" val="68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group of different colored pills&#10;&#10;AI-generated content may be incorrect.">
            <a:extLst>
              <a:ext uri="{FF2B5EF4-FFF2-40B4-BE49-F238E27FC236}">
                <a16:creationId xmlns:a16="http://schemas.microsoft.com/office/drawing/2014/main" id="{9949AF34-A395-00C7-18C1-8E4B2546C6F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DA9AE6D3-6247-35EA-6417-E88A609AE117}"/>
              </a:ext>
            </a:extLst>
          </p:cNvPr>
          <p:cNvSpPr>
            <a:spLocks noGrp="1"/>
          </p:cNvSpPr>
          <p:nvPr>
            <p:ph type="title"/>
          </p:nvPr>
        </p:nvSpPr>
        <p:spPr>
          <a:xfrm>
            <a:off x="0" y="2727436"/>
            <a:ext cx="12192000" cy="1229710"/>
          </a:xfrm>
        </p:spPr>
        <p:txBody>
          <a:bodyPr>
            <a:normAutofit/>
          </a:bodyPr>
          <a:lstStyle>
            <a:lvl1pPr algn="ctr">
              <a:defRPr sz="4800" b="1"/>
            </a:lvl1pPr>
          </a:lstStyle>
          <a:p>
            <a:r>
              <a:rPr lang="en-US"/>
              <a:t>Click to edit Master title style</a:t>
            </a:r>
          </a:p>
        </p:txBody>
      </p:sp>
    </p:spTree>
    <p:extLst>
      <p:ext uri="{BB962C8B-B14F-4D97-AF65-F5344CB8AC3E}">
        <p14:creationId xmlns:p14="http://schemas.microsoft.com/office/powerpoint/2010/main" val="247172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2529219-C53D-F081-0D14-938B86FC64D1}"/>
              </a:ext>
            </a:extLst>
          </p:cNvPr>
          <p:cNvSpPr>
            <a:spLocks noGrp="1"/>
          </p:cNvSpPr>
          <p:nvPr>
            <p:ph type="title"/>
          </p:nvPr>
        </p:nvSpPr>
        <p:spPr>
          <a:xfrm>
            <a:off x="0" y="2727436"/>
            <a:ext cx="12192000" cy="1229710"/>
          </a:xfrm>
        </p:spPr>
        <p:txBody>
          <a:bodyPr>
            <a:normAutofit/>
          </a:bodyPr>
          <a:lstStyle>
            <a:lvl1pPr algn="ctr">
              <a:defRPr sz="4800" b="1"/>
            </a:lvl1pPr>
          </a:lstStyle>
          <a:p>
            <a:r>
              <a:rPr lang="en-US"/>
              <a:t>Click to edit Master title style</a:t>
            </a:r>
          </a:p>
        </p:txBody>
      </p:sp>
    </p:spTree>
    <p:extLst>
      <p:ext uri="{BB962C8B-B14F-4D97-AF65-F5344CB8AC3E}">
        <p14:creationId xmlns:p14="http://schemas.microsoft.com/office/powerpoint/2010/main" val="451251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AF416-A45C-2FC0-BE35-7805238CC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E08BE-A0C6-C136-991E-02A154D75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30FA3-4DE8-CFDC-361F-5552312AA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28EEAD-9DE6-874C-88AC-B110E2DC71A6}" type="datetimeFigureOut">
              <a:rPr lang="en-US" smtClean="0"/>
              <a:t>2/14/25</a:t>
            </a:fld>
            <a:endParaRPr lang="en-US"/>
          </a:p>
        </p:txBody>
      </p:sp>
      <p:sp>
        <p:nvSpPr>
          <p:cNvPr id="5" name="Footer Placeholder 4">
            <a:extLst>
              <a:ext uri="{FF2B5EF4-FFF2-40B4-BE49-F238E27FC236}">
                <a16:creationId xmlns:a16="http://schemas.microsoft.com/office/drawing/2014/main" id="{BA5487A1-30B0-CE34-0963-860C29C48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9D6EAF-46EC-BA9F-46F3-BE5A509AC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8D2794-9226-F54B-94F0-D77FF31F5FF7}" type="slidenum">
              <a:rPr lang="en-US" smtClean="0"/>
              <a:t>‹#›</a:t>
            </a:fld>
            <a:endParaRPr lang="en-US"/>
          </a:p>
        </p:txBody>
      </p:sp>
    </p:spTree>
    <p:extLst>
      <p:ext uri="{BB962C8B-B14F-4D97-AF65-F5344CB8AC3E}">
        <p14:creationId xmlns:p14="http://schemas.microsoft.com/office/powerpoint/2010/main" val="35757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2" r:id="rId8"/>
    <p:sldLayoutId id="2147483664" r:id="rId9"/>
    <p:sldLayoutId id="2147483661" r:id="rId10"/>
    <p:sldLayoutId id="2147483655" r:id="rId11"/>
    <p:sldLayoutId id="2147483656" r:id="rId12"/>
    <p:sldLayoutId id="2147483657" r:id="rId13"/>
    <p:sldLayoutId id="2147483658" r:id="rId14"/>
    <p:sldLayoutId id="2147483659" r:id="rId15"/>
    <p:sldLayoutId id="214748366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18/10/relationships/comments" Target="../comments/modernComment_124_1DF5F650.xml"/><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3_A73B6A3D.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gif"/><Relationship Id="rId7" Type="http://schemas.openxmlformats.org/officeDocument/2006/relationships/image" Target="../media/image57.jpeg"/><Relationship Id="rId12"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gif"/><Relationship Id="rId4" Type="http://schemas.openxmlformats.org/officeDocument/2006/relationships/image" Target="../media/image54.gif"/><Relationship Id="rId9"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hyperlink" Target="https://www.graza.co/" TargetMode="External"/><Relationship Id="rId12"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gif"/><Relationship Id="rId12" Type="http://schemas.openxmlformats.org/officeDocument/2006/relationships/image" Target="../media/image7.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gif"/><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gif"/><Relationship Id="rId4" Type="http://schemas.openxmlformats.org/officeDocument/2006/relationships/image" Target="../media/image75.jpeg"/><Relationship Id="rId9"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5.png"/><Relationship Id="rId7" Type="http://schemas.openxmlformats.org/officeDocument/2006/relationships/image" Target="../media/image89.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white circle with black letters and dots&#10;&#10;AI-generated content may be incorrect.">
            <a:extLst>
              <a:ext uri="{FF2B5EF4-FFF2-40B4-BE49-F238E27FC236}">
                <a16:creationId xmlns:a16="http://schemas.microsoft.com/office/drawing/2014/main" id="{0AD74E9E-43E0-8C74-C00C-C81681A736A3}"/>
              </a:ext>
            </a:extLst>
          </p:cNvPr>
          <p:cNvPicPr>
            <a:picLocks noChangeAspect="1"/>
          </p:cNvPicPr>
          <p:nvPr/>
        </p:nvPicPr>
        <p:blipFill>
          <a:blip r:embed="rId3"/>
          <a:stretch>
            <a:fillRect/>
          </a:stretch>
        </p:blipFill>
        <p:spPr>
          <a:xfrm>
            <a:off x="11108690" y="243840"/>
            <a:ext cx="819669" cy="868680"/>
          </a:xfrm>
          <a:prstGeom prst="rect">
            <a:avLst/>
          </a:prstGeom>
        </p:spPr>
      </p:pic>
      <p:sp>
        <p:nvSpPr>
          <p:cNvPr id="6" name="Subtitle 2">
            <a:extLst>
              <a:ext uri="{FF2B5EF4-FFF2-40B4-BE49-F238E27FC236}">
                <a16:creationId xmlns:a16="http://schemas.microsoft.com/office/drawing/2014/main" id="{6AF3CE13-64D8-82BE-105E-2FF57A4E7CE5}"/>
              </a:ext>
            </a:extLst>
          </p:cNvPr>
          <p:cNvSpPr txBox="1">
            <a:spLocks/>
          </p:cNvSpPr>
          <p:nvPr/>
        </p:nvSpPr>
        <p:spPr>
          <a:xfrm>
            <a:off x="3942413" y="4294468"/>
            <a:ext cx="4307174" cy="6108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6C7A2C"/>
                </a:solidFill>
              </a:rPr>
              <a:t>RFP Response</a:t>
            </a:r>
            <a:endParaRPr lang="en-US" sz="2400">
              <a:solidFill>
                <a:srgbClr val="6C7A2C"/>
              </a:solidFill>
            </a:endParaRPr>
          </a:p>
        </p:txBody>
      </p:sp>
    </p:spTree>
    <p:extLst>
      <p:ext uri="{BB962C8B-B14F-4D97-AF65-F5344CB8AC3E}">
        <p14:creationId xmlns:p14="http://schemas.microsoft.com/office/powerpoint/2010/main" val="2783144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AA9DBC2-52E4-150E-D206-50EE3DF81AA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0FCC937-978A-215C-2FE4-9507D33432FE}"/>
              </a:ext>
            </a:extLst>
          </p:cNvPr>
          <p:cNvSpPr txBox="1">
            <a:spLocks/>
          </p:cNvSpPr>
          <p:nvPr/>
        </p:nvSpPr>
        <p:spPr>
          <a:xfrm>
            <a:off x="0" y="2357437"/>
            <a:ext cx="12192000" cy="2189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t>How can we address the </a:t>
            </a:r>
          </a:p>
          <a:p>
            <a:pPr algn="ctr"/>
            <a:r>
              <a:rPr lang="en-US" sz="4800" b="1"/>
              <a:t> Organic Consumers' Dilemma?</a:t>
            </a:r>
          </a:p>
        </p:txBody>
      </p:sp>
      <p:sp>
        <p:nvSpPr>
          <p:cNvPr id="5" name="Oval 4">
            <a:extLst>
              <a:ext uri="{FF2B5EF4-FFF2-40B4-BE49-F238E27FC236}">
                <a16:creationId xmlns:a16="http://schemas.microsoft.com/office/drawing/2014/main" id="{BF103040-79EB-D048-8EB5-B0675C142EDD}"/>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5856942-7FA6-F915-AC06-9C211107B6B1}"/>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10</a:t>
            </a:fld>
            <a:endParaRPr lang="en-US">
              <a:solidFill>
                <a:schemeClr val="tx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86DFA4DF-3432-7447-1B1A-F989FC151E1C}"/>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733172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CC2DD-EF7A-712F-4299-8A93C3D7F8EB}"/>
              </a:ext>
            </a:extLst>
          </p:cNvPr>
          <p:cNvSpPr/>
          <p:nvPr/>
        </p:nvSpPr>
        <p:spPr>
          <a:xfrm>
            <a:off x="1397977" y="2338754"/>
            <a:ext cx="9396046" cy="2180493"/>
          </a:xfrm>
          <a:prstGeom prst="rect">
            <a:avLst/>
          </a:prstGeom>
          <a:solidFill>
            <a:srgbClr val="6C7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18116F-76BA-E05E-0DBB-914179040446}"/>
              </a:ext>
            </a:extLst>
          </p:cNvPr>
          <p:cNvSpPr/>
          <p:nvPr/>
        </p:nvSpPr>
        <p:spPr>
          <a:xfrm>
            <a:off x="1848632" y="3270737"/>
            <a:ext cx="8473540" cy="9346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rPr>
              <a:t>Consumers are met with a sea of sameness in the organic bean and vegetable space from the product to the store to marketing. Establishing a new connection will win hearts and dollars.</a:t>
            </a:r>
          </a:p>
        </p:txBody>
      </p:sp>
      <p:sp>
        <p:nvSpPr>
          <p:cNvPr id="6" name="Oval 5">
            <a:extLst>
              <a:ext uri="{FF2B5EF4-FFF2-40B4-BE49-F238E27FC236}">
                <a16:creationId xmlns:a16="http://schemas.microsoft.com/office/drawing/2014/main" id="{B92D8E7B-37DC-6B4F-1843-5000C032DE78}"/>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0C990205-BEC0-F935-EA19-E69A7FE870BE}"/>
              </a:ext>
            </a:extLst>
          </p:cNvPr>
          <p:cNvSpPr txBox="1">
            <a:spLocks/>
          </p:cNvSpPr>
          <p:nvPr/>
        </p:nvSpPr>
        <p:spPr>
          <a:xfrm>
            <a:off x="11727483" y="6462334"/>
            <a:ext cx="3950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8D2794-9226-F54B-94F0-D77FF31F5FF7}" type="slidenum">
              <a:rPr lang="en-US" sz="1200" smtClean="0"/>
              <a:pPr algn="ctr"/>
              <a:t>11</a:t>
            </a:fld>
            <a:endParaRPr lang="en-US" sz="1200"/>
          </a:p>
        </p:txBody>
      </p:sp>
      <p:sp>
        <p:nvSpPr>
          <p:cNvPr id="8" name="Title 1">
            <a:extLst>
              <a:ext uri="{FF2B5EF4-FFF2-40B4-BE49-F238E27FC236}">
                <a16:creationId xmlns:a16="http://schemas.microsoft.com/office/drawing/2014/main" id="{BBA297E4-C5C0-2F69-7ADD-099BE8F8D84F}"/>
              </a:ext>
            </a:extLst>
          </p:cNvPr>
          <p:cNvSpPr txBox="1">
            <a:spLocks/>
          </p:cNvSpPr>
          <p:nvPr/>
        </p:nvSpPr>
        <p:spPr>
          <a:xfrm>
            <a:off x="0" y="1847478"/>
            <a:ext cx="12192000" cy="2189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50" b="1">
                <a:solidFill>
                  <a:schemeClr val="bg1"/>
                </a:solidFill>
              </a:rPr>
              <a:t>How to Stand Out From Shelf to Site to Social</a:t>
            </a:r>
          </a:p>
        </p:txBody>
      </p:sp>
      <p:pic>
        <p:nvPicPr>
          <p:cNvPr id="9" name="Picture 8" descr="A white circle with black letters and dots&#10;&#10;AI-generated content may be incorrect.">
            <a:extLst>
              <a:ext uri="{FF2B5EF4-FFF2-40B4-BE49-F238E27FC236}">
                <a16:creationId xmlns:a16="http://schemas.microsoft.com/office/drawing/2014/main" id="{18718E52-E556-E1ED-4253-B38E20C3B870}"/>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407507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86DA0-B9BD-373D-F2A6-4E4B4C1C7DAB}"/>
              </a:ext>
            </a:extLst>
          </p:cNvPr>
          <p:cNvSpPr txBox="1">
            <a:spLocks/>
          </p:cNvSpPr>
          <p:nvPr/>
        </p:nvSpPr>
        <p:spPr>
          <a:xfrm>
            <a:off x="0" y="554382"/>
            <a:ext cx="12192000" cy="6759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cs typeface="Poppins"/>
              </a:rPr>
              <a:t>Not All Cans Are Created Equal</a:t>
            </a:r>
          </a:p>
        </p:txBody>
      </p:sp>
      <p:sp>
        <p:nvSpPr>
          <p:cNvPr id="5" name="Content Placeholder 2">
            <a:extLst>
              <a:ext uri="{FF2B5EF4-FFF2-40B4-BE49-F238E27FC236}">
                <a16:creationId xmlns:a16="http://schemas.microsoft.com/office/drawing/2014/main" id="{6A8B209B-1F36-A56C-8769-C022CD805470}"/>
              </a:ext>
            </a:extLst>
          </p:cNvPr>
          <p:cNvSpPr txBox="1">
            <a:spLocks/>
          </p:cNvSpPr>
          <p:nvPr/>
        </p:nvSpPr>
        <p:spPr>
          <a:xfrm>
            <a:off x="1104400" y="1460628"/>
            <a:ext cx="9958342" cy="39783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a:solidFill>
                  <a:schemeClr val="bg1"/>
                </a:solidFill>
                <a:latin typeface="Aptos" panose="020B0004020202020204" pitchFamily="34" charset="0"/>
                <a:cs typeface="Poppins"/>
              </a:rPr>
              <a:t>Consumers shopping for organic canned vegetables often </a:t>
            </a:r>
            <a:r>
              <a:rPr lang="en-US" sz="1700" b="1">
                <a:solidFill>
                  <a:srgbClr val="FFDF65"/>
                </a:solidFill>
                <a:latin typeface="Aptos" panose="020B0004020202020204" pitchFamily="34" charset="0"/>
                <a:cs typeface="Poppins"/>
              </a:rPr>
              <a:t>assume that all brands offer the same quality, but the reality is different</a:t>
            </a:r>
            <a:r>
              <a:rPr lang="en-US" sz="1700">
                <a:solidFill>
                  <a:srgbClr val="FFDF65"/>
                </a:solidFill>
                <a:latin typeface="Aptos" panose="020B0004020202020204" pitchFamily="34" charset="0"/>
                <a:cs typeface="Poppins"/>
              </a:rPr>
              <a:t>.</a:t>
            </a:r>
          </a:p>
          <a:p>
            <a:pPr marL="0" indent="0">
              <a:buFont typeface="Arial" panose="020B0604020202020204" pitchFamily="34" charset="0"/>
              <a:buNone/>
            </a:pPr>
            <a:r>
              <a:rPr lang="en-US" sz="1700">
                <a:solidFill>
                  <a:schemeClr val="bg1"/>
                </a:solidFill>
                <a:latin typeface="Aptos" panose="020B0004020202020204" pitchFamily="34" charset="0"/>
                <a:cs typeface="Poppins"/>
              </a:rPr>
              <a:t>Some brands cut corners—using additives, preservatives, or lower-quality vegetables—but Green Valley Organics holds itself to higher standards.</a:t>
            </a:r>
          </a:p>
          <a:p>
            <a:pPr marL="0" indent="0">
              <a:buFont typeface="Arial" panose="020B0604020202020204" pitchFamily="34" charset="0"/>
              <a:buNone/>
            </a:pPr>
            <a:r>
              <a:rPr lang="en-US" b="1">
                <a:solidFill>
                  <a:schemeClr val="bg1"/>
                </a:solidFill>
                <a:latin typeface="Aptos" panose="020B0004020202020204" pitchFamily="34" charset="0"/>
                <a:cs typeface="Poppins"/>
              </a:rPr>
              <a:t>The challenge? </a:t>
            </a:r>
            <a:r>
              <a:rPr lang="en-US" sz="1700">
                <a:solidFill>
                  <a:schemeClr val="bg1"/>
                </a:solidFill>
                <a:latin typeface="Aptos" panose="020B0004020202020204" pitchFamily="34" charset="0"/>
                <a:cs typeface="Poppins"/>
              </a:rPr>
              <a:t>Consumers don’t always know what to look for.</a:t>
            </a:r>
          </a:p>
          <a:p>
            <a:pPr marL="0" indent="0">
              <a:buFont typeface="Arial" panose="020B0604020202020204" pitchFamily="34" charset="0"/>
              <a:buNone/>
            </a:pPr>
            <a:r>
              <a:rPr lang="en-US" sz="1700">
                <a:solidFill>
                  <a:schemeClr val="bg1"/>
                </a:solidFill>
                <a:latin typeface="Aptos" panose="020B0004020202020204" pitchFamily="34" charset="0"/>
                <a:cs typeface="Poppins"/>
              </a:rPr>
              <a:t>They want clean, high-quality organic food, but price, labels, and marketing noise make decision-making harder.</a:t>
            </a:r>
          </a:p>
        </p:txBody>
      </p:sp>
      <p:sp>
        <p:nvSpPr>
          <p:cNvPr id="2" name="Oval 1">
            <a:extLst>
              <a:ext uri="{FF2B5EF4-FFF2-40B4-BE49-F238E27FC236}">
                <a16:creationId xmlns:a16="http://schemas.microsoft.com/office/drawing/2014/main" id="{DAC87270-DD2C-3E57-B7F2-C71C64359D2B}"/>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4742B1E-24C4-8190-D43F-9D363498DF8E}"/>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12</a:t>
            </a:fld>
            <a:endParaRPr lang="en-US">
              <a:solidFill>
                <a:schemeClr val="tx1"/>
              </a:solidFill>
            </a:endParaRPr>
          </a:p>
        </p:txBody>
      </p:sp>
      <p:pic>
        <p:nvPicPr>
          <p:cNvPr id="3" name="Picture 2" descr="A white circle with black letters and dots&#10;&#10;AI-generated content may be incorrect.">
            <a:extLst>
              <a:ext uri="{FF2B5EF4-FFF2-40B4-BE49-F238E27FC236}">
                <a16:creationId xmlns:a16="http://schemas.microsoft.com/office/drawing/2014/main" id="{C8095478-0E02-BE13-B167-2676D4DC1C61}"/>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005088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7698"/>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8CD5A28-3186-DFDB-8F09-FADE02697A13}"/>
              </a:ext>
            </a:extLst>
          </p:cNvPr>
          <p:cNvGraphicFramePr>
            <a:graphicFrameLocks noGrp="1"/>
          </p:cNvGraphicFramePr>
          <p:nvPr>
            <p:extLst>
              <p:ext uri="{D42A27DB-BD31-4B8C-83A1-F6EECF244321}">
                <p14:modId xmlns:p14="http://schemas.microsoft.com/office/powerpoint/2010/main" val="3604606777"/>
              </p:ext>
            </p:extLst>
          </p:nvPr>
        </p:nvGraphicFramePr>
        <p:xfrm>
          <a:off x="685478" y="1447922"/>
          <a:ext cx="10827660" cy="5294811"/>
        </p:xfrm>
        <a:graphic>
          <a:graphicData uri="http://schemas.openxmlformats.org/drawingml/2006/table">
            <a:tbl>
              <a:tblPr firstRow="1" bandRow="1">
                <a:tableStyleId>{2D5ABB26-0587-4C30-8999-92F81FD0307C}</a:tableStyleId>
              </a:tblPr>
              <a:tblGrid>
                <a:gridCol w="1723985">
                  <a:extLst>
                    <a:ext uri="{9D8B030D-6E8A-4147-A177-3AD203B41FA5}">
                      <a16:colId xmlns:a16="http://schemas.microsoft.com/office/drawing/2014/main" val="583391754"/>
                    </a:ext>
                  </a:extLst>
                </a:gridCol>
                <a:gridCol w="4636922">
                  <a:extLst>
                    <a:ext uri="{9D8B030D-6E8A-4147-A177-3AD203B41FA5}">
                      <a16:colId xmlns:a16="http://schemas.microsoft.com/office/drawing/2014/main" val="2925283975"/>
                    </a:ext>
                  </a:extLst>
                </a:gridCol>
                <a:gridCol w="4466753">
                  <a:extLst>
                    <a:ext uri="{9D8B030D-6E8A-4147-A177-3AD203B41FA5}">
                      <a16:colId xmlns:a16="http://schemas.microsoft.com/office/drawing/2014/main" val="1974697359"/>
                    </a:ext>
                  </a:extLst>
                </a:gridCol>
              </a:tblGrid>
              <a:tr h="1271451">
                <a:tc>
                  <a:txBody>
                    <a:bodyPr/>
                    <a:lstStyle/>
                    <a:p>
                      <a:endParaRPr lang="en-US" sz="1200">
                        <a:solidFill>
                          <a:schemeClr val="bg1"/>
                        </a:solidFill>
                      </a:endParaRP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8CA7"/>
                    </a:solidFill>
                  </a:tcPr>
                </a:tc>
                <a:tc>
                  <a:txBody>
                    <a:bodyPr/>
                    <a:lstStyle/>
                    <a:p>
                      <a:r>
                        <a:rPr lang="en-US" sz="1200">
                          <a:solidFill>
                            <a:srgbClr val="F8D04A"/>
                          </a:solidFill>
                        </a:rPr>
                        <a:t>-</a:t>
                      </a:r>
                      <a:r>
                        <a:rPr lang="en-US" sz="1200">
                          <a:solidFill>
                            <a:schemeClr val="bg1"/>
                          </a:solidFill>
                        </a:rPr>
                        <a:t> </a:t>
                      </a:r>
                      <a:r>
                        <a:rPr lang="en-US" sz="1200" b="1">
                          <a:solidFill>
                            <a:schemeClr val="bg1"/>
                          </a:solidFill>
                        </a:rPr>
                        <a:t>Ingredients:</a:t>
                      </a:r>
                      <a:r>
                        <a:rPr lang="en-US" sz="1200">
                          <a:solidFill>
                            <a:schemeClr val="bg1"/>
                          </a:solidFill>
                        </a:rPr>
                        <a:t> Varies; may include additional preservatives or</a:t>
                      </a:r>
                      <a:br>
                        <a:rPr lang="en-US" sz="1200">
                          <a:solidFill>
                            <a:schemeClr val="bg1"/>
                          </a:solidFill>
                        </a:rPr>
                      </a:br>
                      <a:r>
                        <a:rPr lang="en-US" sz="1200">
                          <a:solidFill>
                            <a:schemeClr val="bg1"/>
                          </a:solidFill>
                        </a:rPr>
                        <a:t>   firming agents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Sodium Content:</a:t>
                      </a:r>
                      <a:r>
                        <a:rPr lang="en-US" sz="1200">
                          <a:solidFill>
                            <a:schemeClr val="bg1"/>
                          </a:solidFill>
                        </a:rPr>
                        <a:t> Higher compared to Green Valley Organics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Processing:</a:t>
                      </a:r>
                      <a:r>
                        <a:rPr lang="en-US" sz="1200">
                          <a:solidFill>
                            <a:schemeClr val="bg1"/>
                          </a:solidFill>
                        </a:rPr>
                        <a:t> Standard commercial canning practices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Packaging:</a:t>
                      </a:r>
                      <a:r>
                        <a:rPr lang="en-US" sz="1200">
                          <a:solidFill>
                            <a:schemeClr val="bg1"/>
                          </a:solidFill>
                        </a:rPr>
                        <a:t> BPA usage not specified</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8CA7"/>
                    </a:solidFill>
                  </a:tcPr>
                </a:tc>
                <a:tc>
                  <a:txBody>
                    <a:bodyPr/>
                    <a:lstStyle/>
                    <a:p>
                      <a:pPr marL="171450" indent="-171450">
                        <a:buClr>
                          <a:srgbClr val="F8D04A"/>
                        </a:buClr>
                        <a:buFont typeface="Arial" panose="020B0604020202020204" pitchFamily="34" charset="0"/>
                        <a:buChar char="•"/>
                      </a:pPr>
                      <a:r>
                        <a:rPr lang="en-US" sz="1200">
                          <a:solidFill>
                            <a:schemeClr val="bg1"/>
                          </a:solidFill>
                        </a:rPr>
                        <a:t>Celebrates traditional Latin flavors and recipes.</a:t>
                      </a:r>
                    </a:p>
                    <a:p>
                      <a:pPr marL="171450" indent="-171450">
                        <a:buClr>
                          <a:srgbClr val="F8D04A"/>
                        </a:buClr>
                        <a:buFont typeface="Arial" panose="020B0604020202020204" pitchFamily="34" charset="0"/>
                        <a:buChar char="•"/>
                      </a:pPr>
                      <a:r>
                        <a:rPr lang="en-US" sz="1200">
                          <a:solidFill>
                            <a:schemeClr val="bg1"/>
                          </a:solidFill>
                        </a:rPr>
                        <a:t>Emphasizes the brand's roots and connection to Latin culture.</a:t>
                      </a:r>
                      <a:r>
                        <a:rPr lang="en-US" sz="1200" b="1">
                          <a:solidFill>
                            <a:schemeClr val="bg1"/>
                          </a:solidFill>
                        </a:rPr>
                        <a:t> </a:t>
                      </a:r>
                      <a:r>
                        <a:rPr lang="en-US" sz="1200">
                          <a:solidFill>
                            <a:schemeClr val="bg1"/>
                          </a:solidFill>
                        </a:rPr>
                        <a:t>Highlights the use of quality ingredients in their products.</a:t>
                      </a:r>
                      <a:r>
                        <a:rPr lang="en-US" sz="1200" b="1">
                          <a:solidFill>
                            <a:schemeClr val="bg1"/>
                          </a:solidFill>
                        </a:rPr>
                        <a:t> </a:t>
                      </a:r>
                    </a:p>
                    <a:p>
                      <a:pPr marL="171450" indent="-171450">
                        <a:buClr>
                          <a:srgbClr val="F8D04A"/>
                        </a:buClr>
                        <a:buFont typeface="Arial" panose="020B0604020202020204" pitchFamily="34" charset="0"/>
                        <a:buChar char="•"/>
                      </a:pPr>
                      <a:r>
                        <a:rPr lang="en-US" sz="1200">
                          <a:solidFill>
                            <a:schemeClr val="bg1"/>
                          </a:solidFill>
                        </a:rPr>
                        <a:t>Engages with the Hispanic community through various initiatives.</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8CA7"/>
                    </a:solidFill>
                  </a:tcPr>
                </a:tc>
                <a:extLst>
                  <a:ext uri="{0D108BD9-81ED-4DB2-BD59-A6C34878D82A}">
                    <a16:rowId xmlns:a16="http://schemas.microsoft.com/office/drawing/2014/main" val="896470133"/>
                  </a:ext>
                </a:extLst>
              </a:tr>
              <a:tr h="1271451">
                <a:tc>
                  <a:txBody>
                    <a:bodyPr/>
                    <a:lstStyle/>
                    <a:p>
                      <a:endParaRPr lang="en-US">
                        <a:solidFill>
                          <a:schemeClr val="bg1"/>
                        </a:solidFill>
                      </a:endParaRP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a:solidFill>
                            <a:srgbClr val="F8D04A"/>
                          </a:solidFill>
                        </a:rPr>
                        <a:t>-</a:t>
                      </a:r>
                      <a:r>
                        <a:rPr lang="en-US" sz="1200">
                          <a:solidFill>
                            <a:schemeClr val="bg1"/>
                          </a:solidFill>
                        </a:rPr>
                        <a:t> </a:t>
                      </a:r>
                      <a:r>
                        <a:rPr lang="en-US" sz="1200" b="1">
                          <a:solidFill>
                            <a:schemeClr val="bg1"/>
                          </a:solidFill>
                        </a:rPr>
                        <a:t>Ingredients:</a:t>
                      </a:r>
                      <a:r>
                        <a:rPr lang="en-US" sz="1200">
                          <a:solidFill>
                            <a:schemeClr val="bg1"/>
                          </a:solidFill>
                        </a:rPr>
                        <a:t> Organic vegetables, water, sea salt</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Sodium Content:</a:t>
                      </a:r>
                      <a:r>
                        <a:rPr lang="en-US" sz="1200">
                          <a:solidFill>
                            <a:schemeClr val="bg1"/>
                          </a:solidFill>
                        </a:rPr>
                        <a:t> Comparable to Green Valley Organics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Processing:</a:t>
                      </a:r>
                      <a:r>
                        <a:rPr lang="en-US" sz="1200">
                          <a:solidFill>
                            <a:schemeClr val="bg1"/>
                          </a:solidFill>
                        </a:rPr>
                        <a:t> Standard organic canning practices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Packaging:</a:t>
                      </a:r>
                      <a:r>
                        <a:rPr lang="en-US" sz="1200">
                          <a:solidFill>
                            <a:schemeClr val="bg1"/>
                          </a:solidFill>
                        </a:rPr>
                        <a:t> BPA usage not specified</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Clr>
                          <a:srgbClr val="F8D04A"/>
                        </a:buClr>
                        <a:buFont typeface="Arial" panose="020B0604020202020204" pitchFamily="34" charset="0"/>
                        <a:buChar char="•"/>
                      </a:pPr>
                      <a:r>
                        <a:rPr lang="en-US" sz="1200">
                          <a:solidFill>
                            <a:schemeClr val="bg1"/>
                          </a:solidFill>
                        </a:rPr>
                        <a:t>Emphasizes low prices for organic products.</a:t>
                      </a:r>
                    </a:p>
                    <a:p>
                      <a:pPr marL="171450" indent="-171450">
                        <a:buClr>
                          <a:srgbClr val="F8D04A"/>
                        </a:buClr>
                        <a:buFont typeface="Arial" panose="020B0604020202020204" pitchFamily="34" charset="0"/>
                        <a:buChar char="•"/>
                      </a:pPr>
                      <a:r>
                        <a:rPr lang="en-US" sz="1200">
                          <a:solidFill>
                            <a:schemeClr val="bg1"/>
                          </a:solidFill>
                        </a:rPr>
                        <a:t>Highlights widespread availability across numerous locations.</a:t>
                      </a:r>
                      <a:r>
                        <a:rPr lang="en-US" sz="1200" b="1">
                          <a:solidFill>
                            <a:schemeClr val="bg1"/>
                          </a:solidFill>
                        </a:rPr>
                        <a:t> </a:t>
                      </a:r>
                    </a:p>
                    <a:p>
                      <a:pPr marL="171450" indent="-171450">
                        <a:buClr>
                          <a:srgbClr val="F8D04A"/>
                        </a:buClr>
                        <a:buFont typeface="Arial" panose="020B0604020202020204" pitchFamily="34" charset="0"/>
                        <a:buChar char="•"/>
                      </a:pPr>
                      <a:r>
                        <a:rPr lang="en-US" sz="1200">
                          <a:solidFill>
                            <a:schemeClr val="bg1"/>
                          </a:solidFill>
                        </a:rPr>
                        <a:t>Offers a broad selection of organic products.</a:t>
                      </a:r>
                      <a:r>
                        <a:rPr lang="en-US" sz="1200" b="1">
                          <a:solidFill>
                            <a:schemeClr val="bg1"/>
                          </a:solidFill>
                        </a:rPr>
                        <a:t> </a:t>
                      </a:r>
                    </a:p>
                    <a:p>
                      <a:pPr marL="171450" indent="-171450">
                        <a:buClr>
                          <a:srgbClr val="F8D04A"/>
                        </a:buClr>
                        <a:buFont typeface="Arial" panose="020B0604020202020204" pitchFamily="34" charset="0"/>
                        <a:buChar char="•"/>
                      </a:pPr>
                      <a:r>
                        <a:rPr lang="en-US" sz="1200">
                          <a:solidFill>
                            <a:schemeClr val="bg1"/>
                          </a:solidFill>
                        </a:rPr>
                        <a:t>Focuses on easy-to-use products for everyday cooking.</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1098368"/>
                  </a:ext>
                </a:extLst>
              </a:tr>
              <a:tr h="1271451">
                <a:tc>
                  <a:txBody>
                    <a:bodyPr/>
                    <a:lstStyle/>
                    <a:p>
                      <a:endParaRPr lang="en-US">
                        <a:solidFill>
                          <a:schemeClr val="bg1"/>
                        </a:solidFill>
                      </a:endParaRP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8CA7"/>
                    </a:solidFill>
                  </a:tcPr>
                </a:tc>
                <a:tc>
                  <a:txBody>
                    <a:bodyPr/>
                    <a:lstStyle/>
                    <a:p>
                      <a:r>
                        <a:rPr lang="en-US" sz="1200">
                          <a:solidFill>
                            <a:srgbClr val="F8D04A"/>
                          </a:solidFill>
                        </a:rPr>
                        <a:t>-</a:t>
                      </a:r>
                      <a:r>
                        <a:rPr lang="en-US" sz="1200">
                          <a:solidFill>
                            <a:schemeClr val="bg1"/>
                          </a:solidFill>
                        </a:rPr>
                        <a:t> </a:t>
                      </a:r>
                      <a:r>
                        <a:rPr lang="en-US" sz="1200" b="1">
                          <a:solidFill>
                            <a:schemeClr val="bg1"/>
                          </a:solidFill>
                        </a:rPr>
                        <a:t>Ingredients:</a:t>
                      </a:r>
                      <a:r>
                        <a:rPr lang="en-US" sz="1200">
                          <a:solidFill>
                            <a:schemeClr val="bg1"/>
                          </a:solidFill>
                        </a:rPr>
                        <a:t> Organic vegetables, water, sea salt</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Sodium Content:</a:t>
                      </a:r>
                      <a:r>
                        <a:rPr lang="en-US" sz="1200">
                          <a:solidFill>
                            <a:schemeClr val="bg1"/>
                          </a:solidFill>
                        </a:rPr>
                        <a:t> Varies; some products may have higher </a:t>
                      </a:r>
                      <a:br>
                        <a:rPr lang="en-US" sz="1200">
                          <a:solidFill>
                            <a:schemeClr val="bg1"/>
                          </a:solidFill>
                        </a:rPr>
                      </a:br>
                      <a:r>
                        <a:rPr lang="en-US" sz="1200">
                          <a:solidFill>
                            <a:schemeClr val="bg1"/>
                          </a:solidFill>
                        </a:rPr>
                        <a:t>   sodium levels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Processing:</a:t>
                      </a:r>
                      <a:r>
                        <a:rPr lang="en-US" sz="1200">
                          <a:solidFill>
                            <a:schemeClr val="bg1"/>
                          </a:solidFill>
                        </a:rPr>
                        <a:t> Standard organic canning practices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Packaging:</a:t>
                      </a:r>
                      <a:r>
                        <a:rPr lang="en-US" sz="1200">
                          <a:solidFill>
                            <a:schemeClr val="bg1"/>
                          </a:solidFill>
                        </a:rPr>
                        <a:t> BPA usage not specified</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8CA7"/>
                    </a:solidFill>
                  </a:tcPr>
                </a:tc>
                <a:tc>
                  <a:txBody>
                    <a:bodyPr/>
                    <a:lstStyle/>
                    <a:p>
                      <a:pPr marL="171450" indent="-171450">
                        <a:buClr>
                          <a:srgbClr val="F8D04A"/>
                        </a:buClr>
                        <a:buFont typeface="Arial" panose="020B0604020202020204" pitchFamily="34" charset="0"/>
                        <a:buChar char="•"/>
                      </a:pPr>
                      <a:r>
                        <a:rPr lang="en-US" sz="1200">
                          <a:solidFill>
                            <a:schemeClr val="bg1"/>
                          </a:solidFill>
                        </a:rPr>
                        <a:t>Offers a wide range of natural and organic products.</a:t>
                      </a:r>
                      <a:endParaRPr lang="en-US" sz="1200" b="1">
                        <a:solidFill>
                          <a:schemeClr val="bg1"/>
                        </a:solidFill>
                      </a:endParaRPr>
                    </a:p>
                    <a:p>
                      <a:pPr marL="171450" indent="-171450">
                        <a:buClr>
                          <a:srgbClr val="F8D04A"/>
                        </a:buClr>
                        <a:buFont typeface="Arial" panose="020B0604020202020204" pitchFamily="34" charset="0"/>
                        <a:buChar char="•"/>
                      </a:pPr>
                      <a:r>
                        <a:rPr lang="en-US" sz="1200">
                          <a:solidFill>
                            <a:schemeClr val="bg1"/>
                          </a:solidFill>
                        </a:rPr>
                        <a:t>Positions products as budget-friendly without compromising quality.</a:t>
                      </a:r>
                      <a:r>
                        <a:rPr lang="en-US" sz="1200" b="1">
                          <a:solidFill>
                            <a:schemeClr val="bg1"/>
                          </a:solidFill>
                        </a:rPr>
                        <a:t> </a:t>
                      </a:r>
                    </a:p>
                    <a:p>
                      <a:pPr marL="171450" indent="-171450">
                        <a:buClr>
                          <a:srgbClr val="F8D04A"/>
                        </a:buClr>
                        <a:buFont typeface="Arial" panose="020B0604020202020204" pitchFamily="34" charset="0"/>
                        <a:buChar char="•"/>
                      </a:pPr>
                      <a:r>
                        <a:rPr lang="en-US" sz="1200">
                          <a:solidFill>
                            <a:schemeClr val="bg1"/>
                          </a:solidFill>
                        </a:rPr>
                        <a:t>Focuses on products free from artificial preservatives and ingredients.</a:t>
                      </a:r>
                      <a:r>
                        <a:rPr lang="en-US" sz="1200" b="1">
                          <a:solidFill>
                            <a:schemeClr val="bg1"/>
                          </a:solidFill>
                        </a:rPr>
                        <a:t> </a:t>
                      </a:r>
                    </a:p>
                    <a:p>
                      <a:pPr marL="171450" indent="-171450">
                        <a:buClr>
                          <a:srgbClr val="F8D04A"/>
                        </a:buClr>
                        <a:buFont typeface="Arial" panose="020B0604020202020204" pitchFamily="34" charset="0"/>
                        <a:buChar char="•"/>
                      </a:pPr>
                      <a:r>
                        <a:rPr lang="en-US" sz="1200">
                          <a:solidFill>
                            <a:schemeClr val="bg1"/>
                          </a:solidFill>
                        </a:rPr>
                        <a:t>Provides clear labeling to help consumers make informed choices.</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8CA7"/>
                    </a:solidFill>
                  </a:tcPr>
                </a:tc>
                <a:extLst>
                  <a:ext uri="{0D108BD9-81ED-4DB2-BD59-A6C34878D82A}">
                    <a16:rowId xmlns:a16="http://schemas.microsoft.com/office/drawing/2014/main" val="3672897763"/>
                  </a:ext>
                </a:extLst>
              </a:tr>
              <a:tr h="1271451">
                <a:tc>
                  <a:txBody>
                    <a:bodyPr/>
                    <a:lstStyle/>
                    <a:p>
                      <a:endParaRPr lang="en-US">
                        <a:solidFill>
                          <a:schemeClr val="bg1"/>
                        </a:solidFill>
                      </a:endParaRP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a:solidFill>
                            <a:srgbClr val="F8D04A"/>
                          </a:solidFill>
                        </a:rPr>
                        <a:t>-</a:t>
                      </a:r>
                      <a:r>
                        <a:rPr lang="en-US" sz="1200">
                          <a:solidFill>
                            <a:schemeClr val="bg1"/>
                          </a:solidFill>
                        </a:rPr>
                        <a:t> </a:t>
                      </a:r>
                      <a:r>
                        <a:rPr lang="en-US" sz="1200" b="1">
                          <a:solidFill>
                            <a:schemeClr val="bg1"/>
                          </a:solidFill>
                        </a:rPr>
                        <a:t>Ingredients:</a:t>
                      </a:r>
                      <a:r>
                        <a:rPr lang="en-US" sz="1200">
                          <a:solidFill>
                            <a:schemeClr val="bg1"/>
                          </a:solidFill>
                        </a:rPr>
                        <a:t> Organic vegetables, water, sea salt</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Sodium Content:</a:t>
                      </a:r>
                      <a:r>
                        <a:rPr lang="en-US" sz="1200">
                          <a:solidFill>
                            <a:schemeClr val="bg1"/>
                          </a:solidFill>
                        </a:rPr>
                        <a:t> Generally low; offers no-salt-added options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Processing:</a:t>
                      </a:r>
                      <a:r>
                        <a:rPr lang="en-US" sz="1200">
                          <a:solidFill>
                            <a:schemeClr val="bg1"/>
                          </a:solidFill>
                        </a:rPr>
                        <a:t> Canned at peak freshness</a:t>
                      </a:r>
                      <a:br>
                        <a:rPr lang="en-US" sz="1200">
                          <a:solidFill>
                            <a:schemeClr val="bg1"/>
                          </a:solidFill>
                        </a:rPr>
                      </a:br>
                      <a:r>
                        <a:rPr lang="en-US" sz="1200">
                          <a:solidFill>
                            <a:srgbClr val="F8D04A"/>
                          </a:solidFill>
                        </a:rPr>
                        <a:t>-</a:t>
                      </a:r>
                      <a:r>
                        <a:rPr lang="en-US" sz="1200">
                          <a:solidFill>
                            <a:schemeClr val="bg1"/>
                          </a:solidFill>
                        </a:rPr>
                        <a:t> </a:t>
                      </a:r>
                      <a:r>
                        <a:rPr lang="en-US" sz="1200" b="1">
                          <a:solidFill>
                            <a:schemeClr val="bg1"/>
                          </a:solidFill>
                        </a:rPr>
                        <a:t>Packaging:</a:t>
                      </a:r>
                      <a:r>
                        <a:rPr lang="en-US" sz="1200">
                          <a:solidFill>
                            <a:schemeClr val="bg1"/>
                          </a:solidFill>
                        </a:rPr>
                        <a:t> BPA-free cans for certain products </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Clr>
                          <a:srgbClr val="F8D04A"/>
                        </a:buClr>
                        <a:buFont typeface="Arial" panose="020B0604020202020204" pitchFamily="34" charset="0"/>
                        <a:buChar char="•"/>
                      </a:pPr>
                      <a:r>
                        <a:rPr lang="en-US" sz="1200">
                          <a:solidFill>
                            <a:schemeClr val="bg1"/>
                          </a:solidFill>
                        </a:rPr>
                        <a:t>Emphasizes high-quality organic and natural products at accessible prices.</a:t>
                      </a:r>
                    </a:p>
                    <a:p>
                      <a:pPr marL="171450" indent="-171450">
                        <a:buClr>
                          <a:srgbClr val="F8D04A"/>
                        </a:buClr>
                        <a:buFont typeface="Arial" panose="020B0604020202020204" pitchFamily="34" charset="0"/>
                        <a:buChar char="•"/>
                      </a:pPr>
                      <a:r>
                        <a:rPr lang="en-US" sz="1200">
                          <a:solidFill>
                            <a:schemeClr val="bg1"/>
                          </a:solidFill>
                        </a:rPr>
                        <a:t>Focuses on clear labeling and sourcing information to build consumer trust.</a:t>
                      </a:r>
                      <a:r>
                        <a:rPr lang="en-US" sz="1200" b="1">
                          <a:solidFill>
                            <a:schemeClr val="bg1"/>
                          </a:solidFill>
                        </a:rPr>
                        <a:t> </a:t>
                      </a:r>
                    </a:p>
                    <a:p>
                      <a:pPr marL="171450" indent="-171450">
                        <a:buClr>
                          <a:srgbClr val="F8D04A"/>
                        </a:buClr>
                        <a:buFont typeface="Arial" panose="020B0604020202020204" pitchFamily="34" charset="0"/>
                        <a:buChar char="•"/>
                      </a:pPr>
                      <a:r>
                        <a:rPr lang="en-US" sz="1200">
                          <a:solidFill>
                            <a:schemeClr val="bg1"/>
                          </a:solidFill>
                        </a:rPr>
                        <a:t>Highlights environmentally friendly practices and products.</a:t>
                      </a:r>
                      <a:r>
                        <a:rPr lang="en-US" sz="1200" b="1">
                          <a:solidFill>
                            <a:schemeClr val="bg1"/>
                          </a:solidFill>
                        </a:rPr>
                        <a:t> </a:t>
                      </a:r>
                    </a:p>
                    <a:p>
                      <a:pPr marL="171450" indent="-171450">
                        <a:buClr>
                          <a:srgbClr val="F8D04A"/>
                        </a:buClr>
                        <a:buFont typeface="Arial" panose="020B0604020202020204" pitchFamily="34" charset="0"/>
                        <a:buChar char="•"/>
                      </a:pPr>
                      <a:r>
                        <a:rPr lang="en-US" sz="1200">
                          <a:solidFill>
                            <a:schemeClr val="bg1"/>
                          </a:solidFill>
                        </a:rPr>
                        <a:t>Promotes local community involvement and support.</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57753"/>
                  </a:ext>
                </a:extLst>
              </a:tr>
            </a:tbl>
          </a:graphicData>
        </a:graphic>
      </p:graphicFrame>
      <p:pic>
        <p:nvPicPr>
          <p:cNvPr id="12" name="Picture 11" descr="A can of black beans&#10;&#10;AI-generated content may be incorrect.">
            <a:extLst>
              <a:ext uri="{FF2B5EF4-FFF2-40B4-BE49-F238E27FC236}">
                <a16:creationId xmlns:a16="http://schemas.microsoft.com/office/drawing/2014/main" id="{7E5E909D-0154-5F5D-34F7-642D457E9E89}"/>
              </a:ext>
            </a:extLst>
          </p:cNvPr>
          <p:cNvPicPr>
            <a:picLocks noChangeAspect="1"/>
          </p:cNvPicPr>
          <p:nvPr/>
        </p:nvPicPr>
        <p:blipFill>
          <a:blip r:embed="rId4"/>
          <a:stretch>
            <a:fillRect/>
          </a:stretch>
        </p:blipFill>
        <p:spPr>
          <a:xfrm>
            <a:off x="1043690" y="5581233"/>
            <a:ext cx="1161288" cy="1161288"/>
          </a:xfrm>
          <a:prstGeom prst="rect">
            <a:avLst/>
          </a:prstGeom>
        </p:spPr>
      </p:pic>
      <p:pic>
        <p:nvPicPr>
          <p:cNvPr id="14" name="Picture 13" descr="A can of green beans&#10;&#10;AI-generated content may be incorrect.">
            <a:extLst>
              <a:ext uri="{FF2B5EF4-FFF2-40B4-BE49-F238E27FC236}">
                <a16:creationId xmlns:a16="http://schemas.microsoft.com/office/drawing/2014/main" id="{835479AA-FE96-6E1B-C4FF-440825E78C09}"/>
              </a:ext>
            </a:extLst>
          </p:cNvPr>
          <p:cNvPicPr>
            <a:picLocks noChangeAspect="1"/>
          </p:cNvPicPr>
          <p:nvPr/>
        </p:nvPicPr>
        <p:blipFill>
          <a:blip r:embed="rId5"/>
          <a:stretch>
            <a:fillRect/>
          </a:stretch>
        </p:blipFill>
        <p:spPr>
          <a:xfrm>
            <a:off x="1043690" y="2782153"/>
            <a:ext cx="1161288" cy="1161288"/>
          </a:xfrm>
          <a:prstGeom prst="rect">
            <a:avLst/>
          </a:prstGeom>
        </p:spPr>
      </p:pic>
      <p:pic>
        <p:nvPicPr>
          <p:cNvPr id="16" name="Picture 15" descr="A can of beans with a label&#10;&#10;AI-generated content may be incorrect.">
            <a:extLst>
              <a:ext uri="{FF2B5EF4-FFF2-40B4-BE49-F238E27FC236}">
                <a16:creationId xmlns:a16="http://schemas.microsoft.com/office/drawing/2014/main" id="{78C19E38-6B37-F281-09C3-4F70EE549ED3}"/>
              </a:ext>
            </a:extLst>
          </p:cNvPr>
          <p:cNvPicPr>
            <a:picLocks noChangeAspect="1"/>
          </p:cNvPicPr>
          <p:nvPr/>
        </p:nvPicPr>
        <p:blipFill>
          <a:blip r:embed="rId6"/>
          <a:stretch>
            <a:fillRect/>
          </a:stretch>
        </p:blipFill>
        <p:spPr>
          <a:xfrm>
            <a:off x="1043690" y="4171533"/>
            <a:ext cx="1161288" cy="1161288"/>
          </a:xfrm>
          <a:prstGeom prst="rect">
            <a:avLst/>
          </a:prstGeom>
        </p:spPr>
      </p:pic>
      <p:pic>
        <p:nvPicPr>
          <p:cNvPr id="18" name="Picture 17" descr="A can of chick peas&#10;&#10;AI-generated content may be incorrect.">
            <a:extLst>
              <a:ext uri="{FF2B5EF4-FFF2-40B4-BE49-F238E27FC236}">
                <a16:creationId xmlns:a16="http://schemas.microsoft.com/office/drawing/2014/main" id="{8953A695-EA0D-A69C-F712-1D932F3D6CC1}"/>
              </a:ext>
            </a:extLst>
          </p:cNvPr>
          <p:cNvPicPr>
            <a:picLocks noChangeAspect="1"/>
          </p:cNvPicPr>
          <p:nvPr/>
        </p:nvPicPr>
        <p:blipFill>
          <a:blip r:embed="rId7"/>
          <a:stretch>
            <a:fillRect/>
          </a:stretch>
        </p:blipFill>
        <p:spPr>
          <a:xfrm>
            <a:off x="1043690" y="1507073"/>
            <a:ext cx="1161288" cy="1161288"/>
          </a:xfrm>
          <a:prstGeom prst="rect">
            <a:avLst/>
          </a:prstGeom>
        </p:spPr>
      </p:pic>
      <p:sp>
        <p:nvSpPr>
          <p:cNvPr id="2" name="Oval 1">
            <a:extLst>
              <a:ext uri="{FF2B5EF4-FFF2-40B4-BE49-F238E27FC236}">
                <a16:creationId xmlns:a16="http://schemas.microsoft.com/office/drawing/2014/main" id="{929FA842-98C1-351B-18AD-7E5D89A49434}"/>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F1C1A26C-6F83-C468-D0FA-1FC690F0284E}"/>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13</a:t>
            </a:fld>
            <a:endParaRPr lang="en-US">
              <a:solidFill>
                <a:schemeClr val="tx1"/>
              </a:solidFill>
            </a:endParaRPr>
          </a:p>
        </p:txBody>
      </p:sp>
      <p:sp>
        <p:nvSpPr>
          <p:cNvPr id="7" name="Title 1">
            <a:extLst>
              <a:ext uri="{FF2B5EF4-FFF2-40B4-BE49-F238E27FC236}">
                <a16:creationId xmlns:a16="http://schemas.microsoft.com/office/drawing/2014/main" id="{68A445CC-BECC-4432-9B4D-9CE3308900D9}"/>
              </a:ext>
            </a:extLst>
          </p:cNvPr>
          <p:cNvSpPr txBox="1">
            <a:spLocks/>
          </p:cNvSpPr>
          <p:nvPr/>
        </p:nvSpPr>
        <p:spPr>
          <a:xfrm>
            <a:off x="658981" y="-71758"/>
            <a:ext cx="10842493" cy="1104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cs typeface="Poppins"/>
              </a:rPr>
              <a:t>What Makes Each Can Different?</a:t>
            </a:r>
          </a:p>
        </p:txBody>
      </p:sp>
      <p:sp>
        <p:nvSpPr>
          <p:cNvPr id="3" name="Title 1">
            <a:extLst>
              <a:ext uri="{FF2B5EF4-FFF2-40B4-BE49-F238E27FC236}">
                <a16:creationId xmlns:a16="http://schemas.microsoft.com/office/drawing/2014/main" id="{17C6FC75-A5C8-8EA2-6D48-899E2154B867}"/>
              </a:ext>
            </a:extLst>
          </p:cNvPr>
          <p:cNvSpPr txBox="1">
            <a:spLocks/>
          </p:cNvSpPr>
          <p:nvPr/>
        </p:nvSpPr>
        <p:spPr>
          <a:xfrm>
            <a:off x="658981" y="507066"/>
            <a:ext cx="10842493" cy="11040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bg1"/>
                </a:solidFill>
                <a:latin typeface="Aptos" panose="020B0004020202020204" pitchFamily="34" charset="0"/>
                <a:cs typeface="Poppins"/>
              </a:rPr>
              <a:t>When we take a closer look into each can, much of what we see in the organics space IS the same. How does each brand set themselves apart?</a:t>
            </a:r>
          </a:p>
        </p:txBody>
      </p:sp>
      <p:pic>
        <p:nvPicPr>
          <p:cNvPr id="10" name="Picture 9" descr="A white circle with black letters and dots&#10;&#10;AI-generated content may be incorrect.">
            <a:extLst>
              <a:ext uri="{FF2B5EF4-FFF2-40B4-BE49-F238E27FC236}">
                <a16:creationId xmlns:a16="http://schemas.microsoft.com/office/drawing/2014/main" id="{DBA6AF8D-E0A4-1B1B-BBF9-BFC26A591890}"/>
              </a:ext>
            </a:extLst>
          </p:cNvPr>
          <p:cNvPicPr>
            <a:picLocks noChangeAspect="1"/>
          </p:cNvPicPr>
          <p:nvPr/>
        </p:nvPicPr>
        <p:blipFill>
          <a:blip r:embed="rId8"/>
          <a:stretch>
            <a:fillRect/>
          </a:stretch>
        </p:blipFill>
        <p:spPr>
          <a:xfrm>
            <a:off x="110491" y="6350000"/>
            <a:ext cx="407438" cy="431800"/>
          </a:xfrm>
          <a:prstGeom prst="rect">
            <a:avLst/>
          </a:prstGeom>
        </p:spPr>
      </p:pic>
    </p:spTree>
    <p:extLst>
      <p:ext uri="{BB962C8B-B14F-4D97-AF65-F5344CB8AC3E}">
        <p14:creationId xmlns:p14="http://schemas.microsoft.com/office/powerpoint/2010/main" val="50265864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8EBC9C-4CE6-1D72-43E6-0204912425F3}"/>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F003873-9A2A-9C90-E449-311F6865B99F}"/>
              </a:ext>
            </a:extLst>
          </p:cNvPr>
          <p:cNvSpPr txBox="1"/>
          <p:nvPr/>
        </p:nvSpPr>
        <p:spPr>
          <a:xfrm>
            <a:off x="179056" y="1809372"/>
            <a:ext cx="2335544" cy="3785652"/>
          </a:xfrm>
          <a:prstGeom prst="rect">
            <a:avLst/>
          </a:prstGeom>
          <a:noFill/>
        </p:spPr>
        <p:txBody>
          <a:bodyPr wrap="square" lIns="91440" tIns="45720" rIns="91440" bIns="45720" anchor="t">
            <a:spAutoFit/>
          </a:bodyPr>
          <a:lstStyle/>
          <a:p>
            <a:pPr algn="r"/>
            <a:r>
              <a:rPr lang="en-US" sz="1600" b="1">
                <a:solidFill>
                  <a:srgbClr val="FFDF65"/>
                </a:solidFill>
                <a:latin typeface="Aptos" panose="020B0004020202020204" pitchFamily="34" charset="0"/>
                <a:cs typeface="Poppins"/>
              </a:rPr>
              <a:t>Minimal Processing:</a:t>
            </a:r>
          </a:p>
          <a:p>
            <a:pPr algn="r"/>
            <a:endParaRPr lang="en-US" sz="1600" b="1">
              <a:solidFill>
                <a:srgbClr val="FFDF65"/>
              </a:solidFill>
              <a:latin typeface="Aptos" panose="020B0004020202020204" pitchFamily="34" charset="0"/>
              <a:cs typeface="Poppins"/>
            </a:endParaRPr>
          </a:p>
          <a:p>
            <a:pPr algn="r"/>
            <a:endParaRPr lang="en-US" sz="1600" b="1">
              <a:solidFill>
                <a:srgbClr val="FFDF65"/>
              </a:solidFill>
              <a:latin typeface="Aptos" panose="020B0004020202020204" pitchFamily="34" charset="0"/>
              <a:cs typeface="Poppins"/>
            </a:endParaRPr>
          </a:p>
          <a:p>
            <a:pPr algn="r"/>
            <a:r>
              <a:rPr lang="en-US" sz="1600" b="1">
                <a:solidFill>
                  <a:srgbClr val="FFDF65"/>
                </a:solidFill>
                <a:latin typeface="Aptos" panose="020B0004020202020204" pitchFamily="34" charset="0"/>
                <a:cs typeface="Poppins"/>
              </a:rPr>
              <a:t>Low Sodium Options:</a:t>
            </a:r>
          </a:p>
          <a:p>
            <a:pPr algn="r"/>
            <a:endParaRPr lang="en-US" sz="1600">
              <a:solidFill>
                <a:srgbClr val="FFDF65"/>
              </a:solidFill>
              <a:latin typeface="Aptos" panose="020B0004020202020204" pitchFamily="34" charset="0"/>
              <a:cs typeface="Poppins"/>
            </a:endParaRPr>
          </a:p>
          <a:p>
            <a:pPr algn="r"/>
            <a:r>
              <a:rPr lang="en-US" sz="1600" b="1">
                <a:solidFill>
                  <a:srgbClr val="FFDF65"/>
                </a:solidFill>
                <a:latin typeface="Aptos" panose="020B0004020202020204" pitchFamily="34" charset="0"/>
                <a:cs typeface="Poppins"/>
              </a:rPr>
              <a:t>Peak Harvesting:</a:t>
            </a:r>
          </a:p>
          <a:p>
            <a:pPr algn="r"/>
            <a:endParaRPr lang="en-US" sz="1600">
              <a:solidFill>
                <a:srgbClr val="FFDF65"/>
              </a:solidFill>
              <a:latin typeface="Aptos" panose="020B0004020202020204" pitchFamily="34" charset="0"/>
              <a:cs typeface="Poppins"/>
            </a:endParaRPr>
          </a:p>
          <a:p>
            <a:pPr algn="r"/>
            <a:endParaRPr lang="en-US" sz="1600" b="1">
              <a:solidFill>
                <a:srgbClr val="FFDF65"/>
              </a:solidFill>
              <a:latin typeface="Aptos" panose="020B0004020202020204" pitchFamily="34" charset="0"/>
              <a:cs typeface="Poppins"/>
            </a:endParaRPr>
          </a:p>
          <a:p>
            <a:pPr algn="r"/>
            <a:r>
              <a:rPr lang="en-US" sz="1600" b="1">
                <a:solidFill>
                  <a:srgbClr val="FFDF65"/>
                </a:solidFill>
                <a:latin typeface="Aptos" panose="020B0004020202020204" pitchFamily="34" charset="0"/>
                <a:cs typeface="Poppins"/>
              </a:rPr>
              <a:t>Clear Labeling:</a:t>
            </a:r>
            <a:endParaRPr lang="en-US" sz="1600">
              <a:solidFill>
                <a:srgbClr val="FFDF65"/>
              </a:solidFill>
              <a:latin typeface="Aptos" panose="020B0004020202020204" pitchFamily="34" charset="0"/>
              <a:cs typeface="Poppins"/>
            </a:endParaRPr>
          </a:p>
          <a:p>
            <a:pPr algn="r"/>
            <a:endParaRPr lang="en-US" sz="1600">
              <a:solidFill>
                <a:srgbClr val="FFDF65"/>
              </a:solidFill>
              <a:latin typeface="Aptos" panose="020B0004020202020204" pitchFamily="34" charset="0"/>
              <a:cs typeface="Poppins"/>
            </a:endParaRPr>
          </a:p>
          <a:p>
            <a:pPr algn="r"/>
            <a:endParaRPr lang="en-US" sz="1600" b="1">
              <a:solidFill>
                <a:srgbClr val="FFDF65"/>
              </a:solidFill>
              <a:latin typeface="Aptos" panose="020B0004020202020204" pitchFamily="34" charset="0"/>
              <a:cs typeface="Poppins"/>
            </a:endParaRPr>
          </a:p>
          <a:p>
            <a:pPr algn="r"/>
            <a:r>
              <a:rPr lang="en-US" sz="1600" b="1">
                <a:solidFill>
                  <a:srgbClr val="FFDF65"/>
                </a:solidFill>
                <a:latin typeface="Aptos" panose="020B0004020202020204" pitchFamily="34" charset="0"/>
                <a:cs typeface="Poppins"/>
              </a:rPr>
              <a:t>Certifications:</a:t>
            </a:r>
            <a:r>
              <a:rPr lang="en-US" sz="1600">
                <a:solidFill>
                  <a:srgbClr val="FFDF65"/>
                </a:solidFill>
                <a:latin typeface="Aptos" panose="020B0004020202020204" pitchFamily="34" charset="0"/>
                <a:cs typeface="Poppins"/>
              </a:rPr>
              <a:t> </a:t>
            </a:r>
          </a:p>
          <a:p>
            <a:pPr algn="r"/>
            <a:endParaRPr lang="en-US" sz="1600">
              <a:solidFill>
                <a:srgbClr val="FFDF65"/>
              </a:solidFill>
              <a:latin typeface="Aptos" panose="020B0004020202020204" pitchFamily="34" charset="0"/>
              <a:cs typeface="Poppins"/>
            </a:endParaRPr>
          </a:p>
          <a:p>
            <a:pPr algn="r"/>
            <a:endParaRPr lang="en-US" sz="1600" b="1">
              <a:solidFill>
                <a:srgbClr val="FFDF65"/>
              </a:solidFill>
              <a:latin typeface="Aptos" panose="020B0004020202020204" pitchFamily="34" charset="0"/>
              <a:cs typeface="Poppins"/>
            </a:endParaRPr>
          </a:p>
          <a:p>
            <a:pPr algn="r"/>
            <a:r>
              <a:rPr lang="en-US" sz="1600" b="1">
                <a:solidFill>
                  <a:srgbClr val="FFDF65"/>
                </a:solidFill>
                <a:latin typeface="Aptos" panose="020B0004020202020204" pitchFamily="34" charset="0"/>
                <a:cs typeface="Poppins"/>
              </a:rPr>
              <a:t>Farming Practices:</a:t>
            </a:r>
            <a:endParaRPr lang="en-US" sz="1600">
              <a:solidFill>
                <a:srgbClr val="FFDF65"/>
              </a:solidFill>
              <a:latin typeface="Aptos" panose="020B0004020202020204" pitchFamily="34" charset="0"/>
            </a:endParaRPr>
          </a:p>
        </p:txBody>
      </p:sp>
      <p:sp>
        <p:nvSpPr>
          <p:cNvPr id="2" name="Oval 1">
            <a:extLst>
              <a:ext uri="{FF2B5EF4-FFF2-40B4-BE49-F238E27FC236}">
                <a16:creationId xmlns:a16="http://schemas.microsoft.com/office/drawing/2014/main" id="{03BDF549-A588-7644-FC3F-6FA5A325B817}"/>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B0536CC-3C3C-4C2E-9CB2-F4899D6F95BD}"/>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14</a:t>
            </a:fld>
            <a:endParaRPr lang="en-US">
              <a:solidFill>
                <a:schemeClr val="tx1"/>
              </a:solidFill>
            </a:endParaRPr>
          </a:p>
        </p:txBody>
      </p:sp>
      <p:sp>
        <p:nvSpPr>
          <p:cNvPr id="3" name="Title 1">
            <a:extLst>
              <a:ext uri="{FF2B5EF4-FFF2-40B4-BE49-F238E27FC236}">
                <a16:creationId xmlns:a16="http://schemas.microsoft.com/office/drawing/2014/main" id="{63701BDF-4E95-4175-84D9-331CA6B81E00}"/>
              </a:ext>
            </a:extLst>
          </p:cNvPr>
          <p:cNvSpPr txBox="1">
            <a:spLocks/>
          </p:cNvSpPr>
          <p:nvPr/>
        </p:nvSpPr>
        <p:spPr>
          <a:xfrm>
            <a:off x="326136" y="36577"/>
            <a:ext cx="1154201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FFDF65"/>
                </a:solidFill>
                <a:cs typeface="Poppins"/>
              </a:rPr>
              <a:t>Some Brands Focus on What's in the Can…</a:t>
            </a:r>
            <a:endParaRPr lang="en-US" sz="4400">
              <a:solidFill>
                <a:srgbClr val="FFDF65"/>
              </a:solidFill>
            </a:endParaRPr>
          </a:p>
        </p:txBody>
      </p:sp>
      <p:sp>
        <p:nvSpPr>
          <p:cNvPr id="6" name="TextBox 5">
            <a:extLst>
              <a:ext uri="{FF2B5EF4-FFF2-40B4-BE49-F238E27FC236}">
                <a16:creationId xmlns:a16="http://schemas.microsoft.com/office/drawing/2014/main" id="{F1CA1BEB-703B-576C-F823-B396181267CC}"/>
              </a:ext>
            </a:extLst>
          </p:cNvPr>
          <p:cNvSpPr txBox="1"/>
          <p:nvPr/>
        </p:nvSpPr>
        <p:spPr>
          <a:xfrm>
            <a:off x="283802" y="887368"/>
            <a:ext cx="117049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When talking to consumers, some brands stick to messaging only about the </a:t>
            </a:r>
            <a:r>
              <a:rPr lang="en-US" b="1" u="sng">
                <a:solidFill>
                  <a:schemeClr val="bg1"/>
                </a:solidFill>
                <a:ea typeface="+mn-lt"/>
                <a:cs typeface="+mn-lt"/>
              </a:rPr>
              <a:t>tangible aspects</a:t>
            </a:r>
            <a:r>
              <a:rPr lang="en-US" b="1">
                <a:solidFill>
                  <a:schemeClr val="bg1"/>
                </a:solidFill>
                <a:ea typeface="+mn-lt"/>
                <a:cs typeface="+mn-lt"/>
              </a:rPr>
              <a:t> </a:t>
            </a:r>
            <a:r>
              <a:rPr lang="en-US">
                <a:solidFill>
                  <a:schemeClr val="bg1"/>
                </a:solidFill>
                <a:ea typeface="+mn-lt"/>
                <a:cs typeface="+mn-lt"/>
              </a:rPr>
              <a:t>of the products. They focus on content that speaks to the </a:t>
            </a:r>
            <a:r>
              <a:rPr lang="en-US" b="1" u="sng">
                <a:solidFill>
                  <a:schemeClr val="bg1"/>
                </a:solidFill>
                <a:ea typeface="+mn-lt"/>
                <a:cs typeface="+mn-lt"/>
              </a:rPr>
              <a:t>mind</a:t>
            </a:r>
            <a:r>
              <a:rPr lang="en-US">
                <a:solidFill>
                  <a:schemeClr val="bg1"/>
                </a:solidFill>
                <a:ea typeface="+mn-lt"/>
                <a:cs typeface="+mn-lt"/>
              </a:rPr>
              <a:t> of the consumers like: </a:t>
            </a:r>
            <a:endParaRPr lang="en-US">
              <a:solidFill>
                <a:schemeClr val="bg1"/>
              </a:solidFill>
            </a:endParaRPr>
          </a:p>
        </p:txBody>
      </p:sp>
      <p:sp>
        <p:nvSpPr>
          <p:cNvPr id="7" name="TextBox 6">
            <a:extLst>
              <a:ext uri="{FF2B5EF4-FFF2-40B4-BE49-F238E27FC236}">
                <a16:creationId xmlns:a16="http://schemas.microsoft.com/office/drawing/2014/main" id="{A3F6343E-3F4F-D82A-6F60-738FC65124E3}"/>
              </a:ext>
            </a:extLst>
          </p:cNvPr>
          <p:cNvSpPr txBox="1"/>
          <p:nvPr/>
        </p:nvSpPr>
        <p:spPr>
          <a:xfrm>
            <a:off x="2422000" y="1809372"/>
            <a:ext cx="8828592" cy="4031873"/>
          </a:xfrm>
          <a:prstGeom prst="rect">
            <a:avLst/>
          </a:prstGeom>
          <a:noFill/>
        </p:spPr>
        <p:txBody>
          <a:bodyPr wrap="square" lIns="91440" tIns="45720" rIns="91440" bIns="45720" anchor="t">
            <a:spAutoFit/>
          </a:bodyPr>
          <a:lstStyle/>
          <a:p>
            <a:r>
              <a:rPr lang="en-US" sz="1600">
                <a:solidFill>
                  <a:schemeClr val="bg1"/>
                </a:solidFill>
                <a:latin typeface="Aptos"/>
                <a:cs typeface="Poppins"/>
              </a:rPr>
              <a:t>Products contain only organic vegetables, water, and sea salt, ensuring no unnecessary additives or preservatives.</a:t>
            </a:r>
            <a:endParaRPr lang="en-US" sz="1600">
              <a:solidFill>
                <a:schemeClr val="bg1"/>
              </a:solidFill>
              <a:latin typeface="Aptos"/>
            </a:endParaRPr>
          </a:p>
          <a:p>
            <a:endParaRPr lang="en-US" sz="1600" b="1">
              <a:solidFill>
                <a:schemeClr val="bg1"/>
              </a:solidFill>
              <a:latin typeface="Aptos" panose="020B0004020202020204" pitchFamily="34" charset="0"/>
              <a:cs typeface="Poppins"/>
            </a:endParaRPr>
          </a:p>
          <a:p>
            <a:r>
              <a:rPr lang="en-US" sz="1600">
                <a:solidFill>
                  <a:schemeClr val="bg1"/>
                </a:solidFill>
                <a:latin typeface="Aptos"/>
                <a:cs typeface="Poppins"/>
              </a:rPr>
              <a:t>Offer no-salt-added varieties, allowing consumers to manage their sodium intake effectively.</a:t>
            </a:r>
          </a:p>
          <a:p>
            <a:endParaRPr lang="en-US" sz="1600">
              <a:solidFill>
                <a:schemeClr val="bg1"/>
              </a:solidFill>
              <a:latin typeface="Aptos" panose="020B0004020202020204" pitchFamily="34" charset="0"/>
              <a:cs typeface="Poppins"/>
            </a:endParaRPr>
          </a:p>
          <a:p>
            <a:r>
              <a:rPr lang="en-US" sz="1600">
                <a:solidFill>
                  <a:schemeClr val="bg1"/>
                </a:solidFill>
                <a:latin typeface="Aptos"/>
                <a:cs typeface="Poppins"/>
              </a:rPr>
              <a:t>Vegetables are harvested at their nutritional peak and promptly canned to preserve maximum flavor and nutrients.</a:t>
            </a:r>
          </a:p>
          <a:p>
            <a:endParaRPr lang="en-US" sz="1600">
              <a:solidFill>
                <a:schemeClr val="bg1"/>
              </a:solidFill>
              <a:latin typeface="Aptos" panose="020B0004020202020204" pitchFamily="34" charset="0"/>
              <a:cs typeface="Poppins"/>
            </a:endParaRPr>
          </a:p>
          <a:p>
            <a:r>
              <a:rPr lang="en-US" sz="1600">
                <a:solidFill>
                  <a:schemeClr val="bg1"/>
                </a:solidFill>
                <a:latin typeface="Aptos"/>
                <a:cs typeface="Poppins"/>
              </a:rPr>
              <a:t>Detailed information about our sourcing and production processes, building consumer trust through transparency is provided.</a:t>
            </a:r>
          </a:p>
          <a:p>
            <a:endParaRPr lang="en-US" sz="1600">
              <a:solidFill>
                <a:schemeClr val="bg1"/>
              </a:solidFill>
              <a:latin typeface="Aptos" panose="020B0004020202020204" pitchFamily="34" charset="0"/>
              <a:cs typeface="Poppins"/>
            </a:endParaRPr>
          </a:p>
          <a:p>
            <a:r>
              <a:rPr lang="en-US" sz="1600">
                <a:solidFill>
                  <a:schemeClr val="bg1"/>
                </a:solidFill>
                <a:latin typeface="Aptos"/>
                <a:cs typeface="Poppins"/>
              </a:rPr>
              <a:t>Products are certified organic and adhere to stringent quality standards, reinforcing the commitment to excellence.</a:t>
            </a:r>
          </a:p>
          <a:p>
            <a:endParaRPr lang="en-US" sz="1600">
              <a:solidFill>
                <a:schemeClr val="bg1"/>
              </a:solidFill>
              <a:latin typeface="Aptos" panose="020B0004020202020204" pitchFamily="34" charset="0"/>
              <a:cs typeface="Poppins"/>
            </a:endParaRPr>
          </a:p>
          <a:p>
            <a:r>
              <a:rPr lang="en-US" sz="1600">
                <a:solidFill>
                  <a:schemeClr val="bg1"/>
                </a:solidFill>
                <a:latin typeface="Aptos"/>
                <a:cs typeface="Poppins"/>
              </a:rPr>
              <a:t>Dedicated to excellence, which is reflected in the adherence to the best organic farming practices</a:t>
            </a:r>
          </a:p>
          <a:p>
            <a:endParaRPr lang="en-US" sz="1600">
              <a:solidFill>
                <a:schemeClr val="bg1"/>
              </a:solidFill>
              <a:latin typeface="Aptos" panose="020B00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66108DE-2CA1-9748-A7CB-389BFA56462C}"/>
                  </a:ext>
                </a:extLst>
              </p14:cNvPr>
              <p14:cNvContentPartPr/>
              <p14:nvPr/>
            </p14:nvContentPartPr>
            <p14:xfrm>
              <a:off x="7934166" y="3215431"/>
              <a:ext cx="11906" cy="11906"/>
            </p14:xfrm>
          </p:contentPart>
        </mc:Choice>
        <mc:Fallback xmlns="">
          <p:pic>
            <p:nvPicPr>
              <p:cNvPr id="4" name="Ink 3">
                <a:extLst>
                  <a:ext uri="{FF2B5EF4-FFF2-40B4-BE49-F238E27FC236}">
                    <a16:creationId xmlns:a16="http://schemas.microsoft.com/office/drawing/2014/main" id="{366108DE-2CA1-9748-A7CB-389BFA56462C}"/>
                  </a:ext>
                </a:extLst>
              </p:cNvPr>
              <p:cNvPicPr/>
              <p:nvPr/>
            </p:nvPicPr>
            <p:blipFill>
              <a:blip r:embed="rId5"/>
              <a:stretch>
                <a:fillRect/>
              </a:stretch>
            </p:blipFill>
            <p:spPr>
              <a:xfrm>
                <a:off x="7338866" y="3116214"/>
                <a:ext cx="1190600" cy="208355"/>
              </a:xfrm>
              <a:prstGeom prst="rect">
                <a:avLst/>
              </a:prstGeom>
            </p:spPr>
          </p:pic>
        </mc:Fallback>
      </mc:AlternateContent>
      <p:pic>
        <p:nvPicPr>
          <p:cNvPr id="5" name="Picture 4" descr="A white circle with black letters and dots&#10;&#10;AI-generated content may be incorrect.">
            <a:extLst>
              <a:ext uri="{FF2B5EF4-FFF2-40B4-BE49-F238E27FC236}">
                <a16:creationId xmlns:a16="http://schemas.microsoft.com/office/drawing/2014/main" id="{977A4EF8-578F-31D1-C2D4-8DEE910A2D3B}"/>
              </a:ext>
            </a:extLst>
          </p:cNvPr>
          <p:cNvPicPr>
            <a:picLocks noChangeAspect="1"/>
          </p:cNvPicPr>
          <p:nvPr/>
        </p:nvPicPr>
        <p:blipFill>
          <a:blip r:embed="rId6"/>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49501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DE4DCCA-12AE-115B-48C5-E77416B75D4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6126D73-488C-6F22-5837-26371C18FE36}"/>
              </a:ext>
            </a:extLst>
          </p:cNvPr>
          <p:cNvSpPr txBox="1">
            <a:spLocks/>
          </p:cNvSpPr>
          <p:nvPr/>
        </p:nvSpPr>
        <p:spPr>
          <a:xfrm>
            <a:off x="326136" y="36577"/>
            <a:ext cx="1154201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277698"/>
                </a:solidFill>
                <a:cs typeface="Poppins"/>
              </a:rPr>
              <a:t>While Others Focus Outside of the Can.</a:t>
            </a:r>
            <a:endParaRPr lang="en-US" sz="4400">
              <a:solidFill>
                <a:srgbClr val="277698"/>
              </a:solidFill>
            </a:endParaRPr>
          </a:p>
        </p:txBody>
      </p:sp>
      <p:sp>
        <p:nvSpPr>
          <p:cNvPr id="9" name="TextBox 8">
            <a:extLst>
              <a:ext uri="{FF2B5EF4-FFF2-40B4-BE49-F238E27FC236}">
                <a16:creationId xmlns:a16="http://schemas.microsoft.com/office/drawing/2014/main" id="{3CBCF32A-671E-BD8F-D12A-E3716AD72B98}"/>
              </a:ext>
            </a:extLst>
          </p:cNvPr>
          <p:cNvSpPr txBox="1"/>
          <p:nvPr/>
        </p:nvSpPr>
        <p:spPr>
          <a:xfrm>
            <a:off x="283803" y="887368"/>
            <a:ext cx="109474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Some brands anchor their messaging on topics that speak to the </a:t>
            </a:r>
            <a:r>
              <a:rPr lang="en-US" b="1" u="sng">
                <a:ea typeface="+mn-lt"/>
                <a:cs typeface="+mn-lt"/>
              </a:rPr>
              <a:t>heart of the consumers</a:t>
            </a:r>
            <a:r>
              <a:rPr lang="en-US">
                <a:ea typeface="+mn-lt"/>
                <a:cs typeface="+mn-lt"/>
              </a:rPr>
              <a:t> to make a more </a:t>
            </a:r>
            <a:r>
              <a:rPr lang="en-US" b="1" u="sng">
                <a:ea typeface="+mn-lt"/>
                <a:cs typeface="+mn-lt"/>
              </a:rPr>
              <a:t>emotional connection</a:t>
            </a:r>
            <a:r>
              <a:rPr lang="en-US">
                <a:ea typeface="+mn-lt"/>
                <a:cs typeface="+mn-lt"/>
              </a:rPr>
              <a:t>. They highlight:</a:t>
            </a:r>
          </a:p>
        </p:txBody>
      </p:sp>
      <p:sp>
        <p:nvSpPr>
          <p:cNvPr id="10" name="TextBox 9">
            <a:extLst>
              <a:ext uri="{FF2B5EF4-FFF2-40B4-BE49-F238E27FC236}">
                <a16:creationId xmlns:a16="http://schemas.microsoft.com/office/drawing/2014/main" id="{C60D84C1-2D3A-D0C8-B8A1-A18FD33B73BF}"/>
              </a:ext>
            </a:extLst>
          </p:cNvPr>
          <p:cNvSpPr txBox="1"/>
          <p:nvPr/>
        </p:nvSpPr>
        <p:spPr>
          <a:xfrm>
            <a:off x="179056" y="1809372"/>
            <a:ext cx="2335544" cy="2554545"/>
          </a:xfrm>
          <a:prstGeom prst="rect">
            <a:avLst/>
          </a:prstGeom>
          <a:noFill/>
        </p:spPr>
        <p:txBody>
          <a:bodyPr wrap="square" lIns="91440" tIns="45720" rIns="91440" bIns="45720" anchor="t">
            <a:spAutoFit/>
          </a:bodyPr>
          <a:lstStyle/>
          <a:p>
            <a:pPr algn="r"/>
            <a:r>
              <a:rPr lang="en-US" sz="1600" b="1">
                <a:solidFill>
                  <a:srgbClr val="277698"/>
                </a:solidFill>
                <a:latin typeface="Aptos" panose="020B0004020202020204" pitchFamily="34" charset="0"/>
                <a:cs typeface="Poppins"/>
              </a:rPr>
              <a:t>Affordability:</a:t>
            </a:r>
          </a:p>
          <a:p>
            <a:pPr algn="r"/>
            <a:endParaRPr lang="en-US" sz="1600" b="1">
              <a:solidFill>
                <a:srgbClr val="277698"/>
              </a:solidFill>
              <a:latin typeface="Aptos" panose="020B0004020202020204" pitchFamily="34" charset="0"/>
              <a:cs typeface="Poppins"/>
            </a:endParaRPr>
          </a:p>
          <a:p>
            <a:pPr algn="r"/>
            <a:r>
              <a:rPr lang="en-US" sz="1600" b="1">
                <a:solidFill>
                  <a:srgbClr val="277698"/>
                </a:solidFill>
                <a:latin typeface="Aptos" panose="020B0004020202020204" pitchFamily="34" charset="0"/>
                <a:cs typeface="Poppins"/>
              </a:rPr>
              <a:t> </a:t>
            </a:r>
          </a:p>
          <a:p>
            <a:pPr algn="r"/>
            <a:r>
              <a:rPr lang="en-US" sz="1600" b="1">
                <a:solidFill>
                  <a:srgbClr val="277698"/>
                </a:solidFill>
                <a:latin typeface="Aptos" panose="020B0004020202020204" pitchFamily="34" charset="0"/>
                <a:cs typeface="Poppins"/>
              </a:rPr>
              <a:t>Convenience: </a:t>
            </a:r>
            <a:br>
              <a:rPr lang="en-US" sz="1600" b="1">
                <a:solidFill>
                  <a:srgbClr val="277698"/>
                </a:solidFill>
                <a:latin typeface="Aptos" panose="020B0004020202020204" pitchFamily="34" charset="0"/>
                <a:cs typeface="Poppins"/>
              </a:rPr>
            </a:br>
            <a:endParaRPr lang="en-US" sz="1600" b="1">
              <a:solidFill>
                <a:srgbClr val="277698"/>
              </a:solidFill>
              <a:latin typeface="Aptos" panose="020B0004020202020204" pitchFamily="34" charset="0"/>
              <a:cs typeface="Poppins"/>
            </a:endParaRPr>
          </a:p>
          <a:p>
            <a:pPr algn="r"/>
            <a:endParaRPr lang="en-US" sz="1600" b="1">
              <a:solidFill>
                <a:srgbClr val="277698"/>
              </a:solidFill>
              <a:latin typeface="Aptos" panose="020B0004020202020204" pitchFamily="34" charset="0"/>
              <a:cs typeface="Poppins"/>
            </a:endParaRPr>
          </a:p>
          <a:p>
            <a:pPr algn="r"/>
            <a:r>
              <a:rPr lang="en-US" sz="1600" b="1">
                <a:solidFill>
                  <a:srgbClr val="277698"/>
                </a:solidFill>
                <a:latin typeface="Aptos" panose="020B0004020202020204" pitchFamily="34" charset="0"/>
                <a:cs typeface="Poppins"/>
              </a:rPr>
              <a:t>Family-Centric Values:</a:t>
            </a:r>
          </a:p>
          <a:p>
            <a:pPr algn="r"/>
            <a:endParaRPr lang="en-US" sz="1600" b="1">
              <a:solidFill>
                <a:srgbClr val="277698"/>
              </a:solidFill>
              <a:latin typeface="Aptos" panose="020B0004020202020204" pitchFamily="34" charset="0"/>
              <a:cs typeface="Poppins"/>
            </a:endParaRPr>
          </a:p>
          <a:p>
            <a:pPr algn="r"/>
            <a:endParaRPr lang="en-US" sz="1600" b="1">
              <a:solidFill>
                <a:srgbClr val="277698"/>
              </a:solidFill>
              <a:latin typeface="Aptos" panose="020B0004020202020204" pitchFamily="34" charset="0"/>
              <a:cs typeface="Poppins"/>
            </a:endParaRPr>
          </a:p>
          <a:p>
            <a:pPr algn="r"/>
            <a:r>
              <a:rPr lang="en-US" sz="1600" b="1">
                <a:solidFill>
                  <a:srgbClr val="277698"/>
                </a:solidFill>
                <a:latin typeface="Aptos" panose="020B0004020202020204" pitchFamily="34" charset="0"/>
                <a:cs typeface="Poppins"/>
              </a:rPr>
              <a:t> Authentic Storytelling:</a:t>
            </a:r>
            <a:endParaRPr lang="en-US" sz="1600">
              <a:solidFill>
                <a:srgbClr val="277698"/>
              </a:solidFill>
              <a:latin typeface="Aptos" panose="020B0004020202020204" pitchFamily="34" charset="0"/>
            </a:endParaRPr>
          </a:p>
        </p:txBody>
      </p:sp>
      <p:sp>
        <p:nvSpPr>
          <p:cNvPr id="11" name="TextBox 10">
            <a:extLst>
              <a:ext uri="{FF2B5EF4-FFF2-40B4-BE49-F238E27FC236}">
                <a16:creationId xmlns:a16="http://schemas.microsoft.com/office/drawing/2014/main" id="{AB3F42FA-DBFF-8FE9-51F7-31895B76A232}"/>
              </a:ext>
            </a:extLst>
          </p:cNvPr>
          <p:cNvSpPr txBox="1"/>
          <p:nvPr/>
        </p:nvSpPr>
        <p:spPr>
          <a:xfrm>
            <a:off x="2422000" y="1809372"/>
            <a:ext cx="8759144" cy="2800767"/>
          </a:xfrm>
          <a:prstGeom prst="rect">
            <a:avLst/>
          </a:prstGeom>
          <a:noFill/>
        </p:spPr>
        <p:txBody>
          <a:bodyPr wrap="square" lIns="91440" tIns="45720" rIns="91440" bIns="45720" anchor="t">
            <a:spAutoFit/>
          </a:bodyPr>
          <a:lstStyle/>
          <a:p>
            <a:r>
              <a:rPr lang="en-US" sz="1600">
                <a:latin typeface="Aptos"/>
                <a:cs typeface="Poppins"/>
              </a:rPr>
              <a:t>Strive to make high-quality organic foods accessible to all, offering nutritious options at reasonable prices. </a:t>
            </a:r>
          </a:p>
          <a:p>
            <a:endParaRPr lang="en-US" sz="1600">
              <a:latin typeface="Aptos" panose="020B0004020202020204" pitchFamily="34" charset="0"/>
              <a:cs typeface="Poppins"/>
            </a:endParaRPr>
          </a:p>
          <a:p>
            <a:r>
              <a:rPr lang="en-US" sz="1600">
                <a:latin typeface="Aptos"/>
                <a:cs typeface="Poppins"/>
              </a:rPr>
              <a:t>Ready-to-use canned vegetables simplify meal preparation, providing healthy solutions for busy families without compromising on quality.</a:t>
            </a:r>
          </a:p>
          <a:p>
            <a:endParaRPr lang="en-US" sz="1600">
              <a:latin typeface="Aptos" panose="020B0004020202020204" pitchFamily="34" charset="0"/>
              <a:cs typeface="Poppins"/>
            </a:endParaRPr>
          </a:p>
          <a:p>
            <a:r>
              <a:rPr lang="en-US" sz="1600">
                <a:latin typeface="Aptos"/>
                <a:cs typeface="Poppins"/>
              </a:rPr>
              <a:t>Emphasize the joy of sharing wholesome meals, fostering a sense of  community and connection among the consumers. </a:t>
            </a:r>
          </a:p>
          <a:p>
            <a:endParaRPr lang="en-US" sz="1600">
              <a:latin typeface="Aptos" panose="020B0004020202020204" pitchFamily="34" charset="0"/>
              <a:cs typeface="Poppins"/>
            </a:endParaRPr>
          </a:p>
          <a:p>
            <a:r>
              <a:rPr lang="en-US" sz="1600">
                <a:latin typeface="Aptos"/>
                <a:cs typeface="Poppins"/>
              </a:rPr>
              <a:t>Invite consumers to join in embracing a lifestyle that values health, sustainability, and the simple pleasures of home-cooked meals.</a:t>
            </a:r>
            <a:endParaRPr lang="en-US" sz="1600">
              <a:latin typeface="Aptos"/>
            </a:endParaRPr>
          </a:p>
        </p:txBody>
      </p:sp>
      <p:sp>
        <p:nvSpPr>
          <p:cNvPr id="12" name="Oval 11">
            <a:extLst>
              <a:ext uri="{FF2B5EF4-FFF2-40B4-BE49-F238E27FC236}">
                <a16:creationId xmlns:a16="http://schemas.microsoft.com/office/drawing/2014/main" id="{604DB4C4-4495-2936-1F23-4534FC1E89CF}"/>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17208146-A414-9EF4-71F4-3E528285B285}"/>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15</a:t>
            </a:fld>
            <a:endParaRPr lang="en-US">
              <a:solidFill>
                <a:schemeClr val="tx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A2E666B1-F19F-1D38-8EC4-60C63DD3C099}"/>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1121384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2C92-316A-9784-F979-AE2304F6BA76}"/>
              </a:ext>
            </a:extLst>
          </p:cNvPr>
          <p:cNvSpPr txBox="1">
            <a:spLocks/>
          </p:cNvSpPr>
          <p:nvPr/>
        </p:nvSpPr>
        <p:spPr>
          <a:xfrm>
            <a:off x="342122" y="20591"/>
            <a:ext cx="10744978" cy="110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C7A2C"/>
                </a:solidFill>
              </a:rPr>
              <a:t>Where Does Green Valley Win?</a:t>
            </a:r>
          </a:p>
        </p:txBody>
      </p:sp>
      <p:sp>
        <p:nvSpPr>
          <p:cNvPr id="6" name="TextBox 5">
            <a:extLst>
              <a:ext uri="{FF2B5EF4-FFF2-40B4-BE49-F238E27FC236}">
                <a16:creationId xmlns:a16="http://schemas.microsoft.com/office/drawing/2014/main" id="{EF340587-10F0-067A-E6A1-5C11562B013C}"/>
              </a:ext>
            </a:extLst>
          </p:cNvPr>
          <p:cNvSpPr txBox="1"/>
          <p:nvPr/>
        </p:nvSpPr>
        <p:spPr>
          <a:xfrm>
            <a:off x="394801" y="856442"/>
            <a:ext cx="111132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Poppins"/>
              </a:rPr>
              <a:t>Our opportunity lies in the perfect balance—the unmatched quality inside every can and the meaningful moments it helps create. Connecting with Green Valley consumers' hearts and minds will lead them to </a:t>
            </a:r>
            <a:r>
              <a:rPr lang="en-US" b="1">
                <a:cs typeface="Poppins"/>
              </a:rPr>
              <a:t>Look for the Valley</a:t>
            </a:r>
            <a:r>
              <a:rPr lang="en-US">
                <a:cs typeface="Poppins"/>
              </a:rPr>
              <a:t> in store.</a:t>
            </a:r>
          </a:p>
        </p:txBody>
      </p:sp>
      <p:sp>
        <p:nvSpPr>
          <p:cNvPr id="10" name="TextBox 9">
            <a:extLst>
              <a:ext uri="{FF2B5EF4-FFF2-40B4-BE49-F238E27FC236}">
                <a16:creationId xmlns:a16="http://schemas.microsoft.com/office/drawing/2014/main" id="{03B6B3C6-2F8F-F378-5917-2DEBF8E2F638}"/>
              </a:ext>
            </a:extLst>
          </p:cNvPr>
          <p:cNvSpPr txBox="1"/>
          <p:nvPr/>
        </p:nvSpPr>
        <p:spPr>
          <a:xfrm>
            <a:off x="2488551" y="2277166"/>
            <a:ext cx="2441258" cy="646331"/>
          </a:xfrm>
          <a:prstGeom prst="rect">
            <a:avLst/>
          </a:prstGeom>
          <a:noFill/>
        </p:spPr>
        <p:txBody>
          <a:bodyPr wrap="square" lIns="91440" tIns="45720" rIns="91440" bIns="45720" anchor="t">
            <a:spAutoFit/>
          </a:bodyPr>
          <a:lstStyle/>
          <a:p>
            <a:pPr algn="ctr"/>
            <a:r>
              <a:rPr lang="en-US" b="1">
                <a:solidFill>
                  <a:srgbClr val="FFE256"/>
                </a:solidFill>
                <a:latin typeface="Aptos" panose="020B0004020202020204" pitchFamily="34" charset="0"/>
              </a:rPr>
              <a:t>Minimal Processing</a:t>
            </a:r>
            <a:endParaRPr lang="en-US">
              <a:solidFill>
                <a:srgbClr val="FFE256"/>
              </a:solidFill>
              <a:latin typeface="Aptos" panose="020B0004020202020204" pitchFamily="34" charset="0"/>
            </a:endParaRPr>
          </a:p>
          <a:p>
            <a:pPr algn="ctr"/>
            <a:endParaRPr lang="en-US">
              <a:solidFill>
                <a:srgbClr val="FFE256"/>
              </a:solidFill>
              <a:latin typeface="Aptos" panose="020B0004020202020204" pitchFamily="34" charset="0"/>
            </a:endParaRPr>
          </a:p>
        </p:txBody>
      </p:sp>
      <p:sp>
        <p:nvSpPr>
          <p:cNvPr id="16" name="TextBox 15">
            <a:extLst>
              <a:ext uri="{FF2B5EF4-FFF2-40B4-BE49-F238E27FC236}">
                <a16:creationId xmlns:a16="http://schemas.microsoft.com/office/drawing/2014/main" id="{4A1E89D1-BFA4-B7FF-5774-811089507A99}"/>
              </a:ext>
            </a:extLst>
          </p:cNvPr>
          <p:cNvSpPr txBox="1"/>
          <p:nvPr/>
        </p:nvSpPr>
        <p:spPr>
          <a:xfrm>
            <a:off x="32084" y="3941679"/>
            <a:ext cx="2501900" cy="646331"/>
          </a:xfrm>
          <a:prstGeom prst="rect">
            <a:avLst/>
          </a:prstGeom>
          <a:noFill/>
        </p:spPr>
        <p:txBody>
          <a:bodyPr wrap="square" lIns="91440" tIns="45720" rIns="91440" bIns="45720" anchor="t">
            <a:spAutoFit/>
          </a:bodyPr>
          <a:lstStyle/>
          <a:p>
            <a:pPr algn="ctr"/>
            <a:r>
              <a:rPr lang="en-US" b="1">
                <a:solidFill>
                  <a:srgbClr val="FFE256"/>
                </a:solidFill>
                <a:latin typeface="Aptos" panose="020B0004020202020204" pitchFamily="34" charset="0"/>
              </a:rPr>
              <a:t>Low Sodium Options</a:t>
            </a:r>
            <a:endParaRPr lang="en-US">
              <a:solidFill>
                <a:srgbClr val="FFE256"/>
              </a:solidFill>
              <a:latin typeface="Aptos" panose="020B0004020202020204" pitchFamily="34" charset="0"/>
            </a:endParaRPr>
          </a:p>
          <a:p>
            <a:pPr algn="ctr"/>
            <a:endParaRPr lang="en-US">
              <a:solidFill>
                <a:srgbClr val="FFE256"/>
              </a:solidFill>
              <a:latin typeface="Aptos" panose="020B0004020202020204" pitchFamily="34" charset="0"/>
            </a:endParaRPr>
          </a:p>
        </p:txBody>
      </p:sp>
      <p:sp>
        <p:nvSpPr>
          <p:cNvPr id="18" name="TextBox 17">
            <a:extLst>
              <a:ext uri="{FF2B5EF4-FFF2-40B4-BE49-F238E27FC236}">
                <a16:creationId xmlns:a16="http://schemas.microsoft.com/office/drawing/2014/main" id="{826708CF-4A4A-C364-66D4-DF6F7FEAC524}"/>
              </a:ext>
            </a:extLst>
          </p:cNvPr>
          <p:cNvSpPr txBox="1"/>
          <p:nvPr/>
        </p:nvSpPr>
        <p:spPr>
          <a:xfrm>
            <a:off x="1141342" y="3021495"/>
            <a:ext cx="2159000" cy="369332"/>
          </a:xfrm>
          <a:prstGeom prst="rect">
            <a:avLst/>
          </a:prstGeom>
          <a:noFill/>
        </p:spPr>
        <p:txBody>
          <a:bodyPr wrap="square" lIns="91440" tIns="45720" rIns="91440" bIns="45720" anchor="t">
            <a:spAutoFit/>
          </a:bodyPr>
          <a:lstStyle/>
          <a:p>
            <a:pPr algn="ctr"/>
            <a:r>
              <a:rPr lang="en-US" b="1">
                <a:solidFill>
                  <a:srgbClr val="FFE256"/>
                </a:solidFill>
                <a:latin typeface="Aptos" panose="020B0004020202020204" pitchFamily="34" charset="0"/>
              </a:rPr>
              <a:t>Peak Harvesting</a:t>
            </a:r>
            <a:endParaRPr lang="en-US">
              <a:solidFill>
                <a:srgbClr val="FFE256"/>
              </a:solidFill>
              <a:latin typeface="Aptos" panose="020B0004020202020204" pitchFamily="34" charset="0"/>
            </a:endParaRPr>
          </a:p>
        </p:txBody>
      </p:sp>
      <p:sp>
        <p:nvSpPr>
          <p:cNvPr id="20" name="TextBox 19">
            <a:extLst>
              <a:ext uri="{FF2B5EF4-FFF2-40B4-BE49-F238E27FC236}">
                <a16:creationId xmlns:a16="http://schemas.microsoft.com/office/drawing/2014/main" id="{CBF1CD9F-4E68-24BE-4A37-F8499C016C86}"/>
              </a:ext>
            </a:extLst>
          </p:cNvPr>
          <p:cNvSpPr txBox="1"/>
          <p:nvPr/>
        </p:nvSpPr>
        <p:spPr>
          <a:xfrm>
            <a:off x="1511300" y="6184900"/>
            <a:ext cx="1829883" cy="369332"/>
          </a:xfrm>
          <a:prstGeom prst="rect">
            <a:avLst/>
          </a:prstGeom>
          <a:noFill/>
        </p:spPr>
        <p:txBody>
          <a:bodyPr wrap="square" lIns="91440" tIns="45720" rIns="91440" bIns="45720" anchor="t">
            <a:spAutoFit/>
          </a:bodyPr>
          <a:lstStyle/>
          <a:p>
            <a:pPr algn="ctr"/>
            <a:r>
              <a:rPr lang="en-US" b="1">
                <a:solidFill>
                  <a:srgbClr val="FFE256"/>
                </a:solidFill>
                <a:latin typeface="Aptos" panose="020B0004020202020204" pitchFamily="34" charset="0"/>
              </a:rPr>
              <a:t>Clear Labeling</a:t>
            </a:r>
            <a:endParaRPr lang="en-US">
              <a:solidFill>
                <a:srgbClr val="FFE256"/>
              </a:solidFill>
              <a:latin typeface="Aptos" panose="020B0004020202020204" pitchFamily="34" charset="0"/>
            </a:endParaRPr>
          </a:p>
        </p:txBody>
      </p:sp>
      <p:sp>
        <p:nvSpPr>
          <p:cNvPr id="21" name="TextBox 20">
            <a:extLst>
              <a:ext uri="{FF2B5EF4-FFF2-40B4-BE49-F238E27FC236}">
                <a16:creationId xmlns:a16="http://schemas.microsoft.com/office/drawing/2014/main" id="{D020E533-3C4F-C8C3-E9BD-7B783067475B}"/>
              </a:ext>
            </a:extLst>
          </p:cNvPr>
          <p:cNvSpPr txBox="1"/>
          <p:nvPr/>
        </p:nvSpPr>
        <p:spPr>
          <a:xfrm>
            <a:off x="1772652" y="4924926"/>
            <a:ext cx="1829883" cy="369332"/>
          </a:xfrm>
          <a:prstGeom prst="rect">
            <a:avLst/>
          </a:prstGeom>
          <a:noFill/>
        </p:spPr>
        <p:txBody>
          <a:bodyPr wrap="square" lIns="91440" tIns="45720" rIns="91440" bIns="45720" anchor="t">
            <a:spAutoFit/>
          </a:bodyPr>
          <a:lstStyle/>
          <a:p>
            <a:pPr algn="ctr"/>
            <a:r>
              <a:rPr lang="en-US" b="1">
                <a:solidFill>
                  <a:srgbClr val="FFE256"/>
                </a:solidFill>
                <a:latin typeface="Aptos" panose="020B0004020202020204" pitchFamily="34" charset="0"/>
              </a:rPr>
              <a:t>Certifications</a:t>
            </a:r>
            <a:endParaRPr lang="en-US">
              <a:solidFill>
                <a:srgbClr val="FFE256"/>
              </a:solidFill>
              <a:latin typeface="Aptos" panose="020B0004020202020204" pitchFamily="34" charset="0"/>
            </a:endParaRPr>
          </a:p>
        </p:txBody>
      </p:sp>
      <p:sp>
        <p:nvSpPr>
          <p:cNvPr id="22" name="TextBox 21">
            <a:extLst>
              <a:ext uri="{FF2B5EF4-FFF2-40B4-BE49-F238E27FC236}">
                <a16:creationId xmlns:a16="http://schemas.microsoft.com/office/drawing/2014/main" id="{771D0AD8-8943-157E-06FC-A2C081851456}"/>
              </a:ext>
            </a:extLst>
          </p:cNvPr>
          <p:cNvSpPr txBox="1"/>
          <p:nvPr/>
        </p:nvSpPr>
        <p:spPr>
          <a:xfrm>
            <a:off x="350253" y="5509795"/>
            <a:ext cx="2209800" cy="369332"/>
          </a:xfrm>
          <a:prstGeom prst="rect">
            <a:avLst/>
          </a:prstGeom>
          <a:noFill/>
        </p:spPr>
        <p:txBody>
          <a:bodyPr wrap="square" lIns="91440" tIns="45720" rIns="91440" bIns="45720" anchor="t">
            <a:spAutoFit/>
          </a:bodyPr>
          <a:lstStyle/>
          <a:p>
            <a:pPr algn="ctr"/>
            <a:r>
              <a:rPr lang="en-US" b="1">
                <a:solidFill>
                  <a:srgbClr val="FFE256"/>
                </a:solidFill>
                <a:latin typeface="Aptos" panose="020B0004020202020204" pitchFamily="34" charset="0"/>
              </a:rPr>
              <a:t>Farming Practices</a:t>
            </a:r>
            <a:endParaRPr lang="en-US">
              <a:solidFill>
                <a:srgbClr val="FFE256"/>
              </a:solidFill>
              <a:latin typeface="Aptos" panose="020B0004020202020204" pitchFamily="34" charset="0"/>
            </a:endParaRPr>
          </a:p>
        </p:txBody>
      </p:sp>
      <p:sp>
        <p:nvSpPr>
          <p:cNvPr id="25" name="TextBox 24">
            <a:extLst>
              <a:ext uri="{FF2B5EF4-FFF2-40B4-BE49-F238E27FC236}">
                <a16:creationId xmlns:a16="http://schemas.microsoft.com/office/drawing/2014/main" id="{8A04E1E6-908C-BA73-A6F2-B35BDB21182A}"/>
              </a:ext>
            </a:extLst>
          </p:cNvPr>
          <p:cNvSpPr txBox="1"/>
          <p:nvPr/>
        </p:nvSpPr>
        <p:spPr>
          <a:xfrm>
            <a:off x="6993020" y="2277166"/>
            <a:ext cx="2819400" cy="369332"/>
          </a:xfrm>
          <a:prstGeom prst="rect">
            <a:avLst/>
          </a:prstGeom>
          <a:noFill/>
        </p:spPr>
        <p:txBody>
          <a:bodyPr wrap="square" lIns="91440" tIns="45720" rIns="91440" bIns="45720" anchor="t">
            <a:spAutoFit/>
          </a:bodyPr>
          <a:lstStyle/>
          <a:p>
            <a:pPr algn="ctr"/>
            <a:r>
              <a:rPr lang="en-US" b="1">
                <a:solidFill>
                  <a:srgbClr val="1B6480"/>
                </a:solidFill>
                <a:latin typeface="Aptos" panose="020B0004020202020204" pitchFamily="34" charset="0"/>
              </a:rPr>
              <a:t>Affordability</a:t>
            </a:r>
          </a:p>
        </p:txBody>
      </p:sp>
      <p:sp>
        <p:nvSpPr>
          <p:cNvPr id="27" name="TextBox 26">
            <a:extLst>
              <a:ext uri="{FF2B5EF4-FFF2-40B4-BE49-F238E27FC236}">
                <a16:creationId xmlns:a16="http://schemas.microsoft.com/office/drawing/2014/main" id="{044427AE-2D4F-B1B0-0CAD-91A6F896DA64}"/>
              </a:ext>
            </a:extLst>
          </p:cNvPr>
          <p:cNvSpPr txBox="1"/>
          <p:nvPr/>
        </p:nvSpPr>
        <p:spPr>
          <a:xfrm>
            <a:off x="9372600" y="3317596"/>
            <a:ext cx="2819400" cy="369332"/>
          </a:xfrm>
          <a:prstGeom prst="rect">
            <a:avLst/>
          </a:prstGeom>
          <a:noFill/>
        </p:spPr>
        <p:txBody>
          <a:bodyPr wrap="square" lIns="91440" tIns="45720" rIns="91440" bIns="45720" anchor="t">
            <a:spAutoFit/>
          </a:bodyPr>
          <a:lstStyle/>
          <a:p>
            <a:pPr algn="ctr"/>
            <a:r>
              <a:rPr lang="en-US" b="1">
                <a:solidFill>
                  <a:srgbClr val="1B6480"/>
                </a:solidFill>
                <a:latin typeface="Aptos" panose="020B0004020202020204" pitchFamily="34" charset="0"/>
              </a:rPr>
              <a:t>Convenience</a:t>
            </a:r>
          </a:p>
        </p:txBody>
      </p:sp>
      <p:sp>
        <p:nvSpPr>
          <p:cNvPr id="28" name="TextBox 27">
            <a:extLst>
              <a:ext uri="{FF2B5EF4-FFF2-40B4-BE49-F238E27FC236}">
                <a16:creationId xmlns:a16="http://schemas.microsoft.com/office/drawing/2014/main" id="{41A76213-826D-37A4-94D1-3B913826FF97}"/>
              </a:ext>
            </a:extLst>
          </p:cNvPr>
          <p:cNvSpPr txBox="1"/>
          <p:nvPr/>
        </p:nvSpPr>
        <p:spPr>
          <a:xfrm>
            <a:off x="9372600" y="4960848"/>
            <a:ext cx="2819400" cy="369332"/>
          </a:xfrm>
          <a:prstGeom prst="rect">
            <a:avLst/>
          </a:prstGeom>
          <a:noFill/>
        </p:spPr>
        <p:txBody>
          <a:bodyPr wrap="square" lIns="91440" tIns="45720" rIns="91440" bIns="45720" anchor="t">
            <a:spAutoFit/>
          </a:bodyPr>
          <a:lstStyle/>
          <a:p>
            <a:pPr algn="ctr"/>
            <a:r>
              <a:rPr lang="en-US" b="1">
                <a:solidFill>
                  <a:srgbClr val="1B6480"/>
                </a:solidFill>
                <a:latin typeface="Aptos" panose="020B0004020202020204" pitchFamily="34" charset="0"/>
              </a:rPr>
              <a:t>Family-Centric Values</a:t>
            </a:r>
          </a:p>
        </p:txBody>
      </p:sp>
      <p:sp>
        <p:nvSpPr>
          <p:cNvPr id="29" name="TextBox 28">
            <a:extLst>
              <a:ext uri="{FF2B5EF4-FFF2-40B4-BE49-F238E27FC236}">
                <a16:creationId xmlns:a16="http://schemas.microsoft.com/office/drawing/2014/main" id="{C98C52CD-3C96-A094-22B7-FB5F69AC5DC5}"/>
              </a:ext>
            </a:extLst>
          </p:cNvPr>
          <p:cNvSpPr txBox="1"/>
          <p:nvPr/>
        </p:nvSpPr>
        <p:spPr>
          <a:xfrm>
            <a:off x="8454861" y="6184900"/>
            <a:ext cx="2819400" cy="369332"/>
          </a:xfrm>
          <a:prstGeom prst="rect">
            <a:avLst/>
          </a:prstGeom>
          <a:noFill/>
        </p:spPr>
        <p:txBody>
          <a:bodyPr wrap="square" lIns="91440" tIns="45720" rIns="91440" bIns="45720" anchor="t">
            <a:spAutoFit/>
          </a:bodyPr>
          <a:lstStyle/>
          <a:p>
            <a:pPr algn="ctr"/>
            <a:r>
              <a:rPr lang="en-US" b="1">
                <a:solidFill>
                  <a:srgbClr val="1B6480"/>
                </a:solidFill>
                <a:latin typeface="Aptos" panose="020B0004020202020204" pitchFamily="34" charset="0"/>
              </a:rPr>
              <a:t>Authentic Storytelling</a:t>
            </a:r>
          </a:p>
        </p:txBody>
      </p:sp>
      <p:pic>
        <p:nvPicPr>
          <p:cNvPr id="31" name="Picture 30" descr="A black background with white text&#10;&#10;AI-generated content may be incorrect.">
            <a:extLst>
              <a:ext uri="{FF2B5EF4-FFF2-40B4-BE49-F238E27FC236}">
                <a16:creationId xmlns:a16="http://schemas.microsoft.com/office/drawing/2014/main" id="{6081BA1C-E614-59BB-BCFE-BD49401E6D2C}"/>
              </a:ext>
            </a:extLst>
          </p:cNvPr>
          <p:cNvPicPr>
            <a:picLocks noChangeAspect="1"/>
          </p:cNvPicPr>
          <p:nvPr/>
        </p:nvPicPr>
        <p:blipFill>
          <a:blip r:embed="rId3"/>
          <a:stretch>
            <a:fillRect/>
          </a:stretch>
        </p:blipFill>
        <p:spPr>
          <a:xfrm>
            <a:off x="4467068" y="4884385"/>
            <a:ext cx="3222887" cy="560999"/>
          </a:xfrm>
          <a:prstGeom prst="rect">
            <a:avLst/>
          </a:prstGeom>
        </p:spPr>
      </p:pic>
      <p:pic>
        <p:nvPicPr>
          <p:cNvPr id="8" name="Picture 7" descr="A white circle with black letters and dots&#10;&#10;AI-generated content may be incorrect.">
            <a:extLst>
              <a:ext uri="{FF2B5EF4-FFF2-40B4-BE49-F238E27FC236}">
                <a16:creationId xmlns:a16="http://schemas.microsoft.com/office/drawing/2014/main" id="{1B1A6931-EB92-0B27-EDD1-E584A5F6D7AC}"/>
              </a:ext>
            </a:extLst>
          </p:cNvPr>
          <p:cNvPicPr>
            <a:picLocks noChangeAspect="1"/>
          </p:cNvPicPr>
          <p:nvPr/>
        </p:nvPicPr>
        <p:blipFill>
          <a:blip r:embed="rId4"/>
          <a:stretch>
            <a:fillRect/>
          </a:stretch>
        </p:blipFill>
        <p:spPr>
          <a:xfrm>
            <a:off x="110491" y="6350000"/>
            <a:ext cx="407438" cy="431800"/>
          </a:xfrm>
          <a:prstGeom prst="rect">
            <a:avLst/>
          </a:prstGeom>
        </p:spPr>
      </p:pic>
      <p:sp>
        <p:nvSpPr>
          <p:cNvPr id="13" name="Oval 12">
            <a:extLst>
              <a:ext uri="{FF2B5EF4-FFF2-40B4-BE49-F238E27FC236}">
                <a16:creationId xmlns:a16="http://schemas.microsoft.com/office/drawing/2014/main" id="{B7653ED6-1E5D-36A7-6793-13C1FB8DA605}"/>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47799033-3362-050A-3BBF-3D1B2FA1D3CF}"/>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16</a:t>
            </a:fld>
            <a:endParaRPr lang="en-US">
              <a:solidFill>
                <a:schemeClr val="tx1"/>
              </a:solidFill>
            </a:endParaRPr>
          </a:p>
        </p:txBody>
      </p:sp>
    </p:spTree>
    <p:extLst>
      <p:ext uri="{BB962C8B-B14F-4D97-AF65-F5344CB8AC3E}">
        <p14:creationId xmlns:p14="http://schemas.microsoft.com/office/powerpoint/2010/main" val="342234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A4C724-09F1-6351-147D-9FF9925D7BA5}"/>
              </a:ext>
            </a:extLst>
          </p:cNvPr>
          <p:cNvSpPr txBox="1">
            <a:spLocks/>
          </p:cNvSpPr>
          <p:nvPr/>
        </p:nvSpPr>
        <p:spPr>
          <a:xfrm>
            <a:off x="0" y="591624"/>
            <a:ext cx="12192000" cy="122971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t>Heading into 2025-26</a:t>
            </a:r>
          </a:p>
          <a:p>
            <a:pPr algn="ctr"/>
            <a:r>
              <a:rPr lang="en-US" sz="4800" b="1"/>
              <a:t>Responding to the RFP</a:t>
            </a:r>
          </a:p>
        </p:txBody>
      </p:sp>
      <p:pic>
        <p:nvPicPr>
          <p:cNvPr id="2" name="Picture 1" descr="A white circle with black letters and dots&#10;&#10;AI-generated content may be incorrect.">
            <a:extLst>
              <a:ext uri="{FF2B5EF4-FFF2-40B4-BE49-F238E27FC236}">
                <a16:creationId xmlns:a16="http://schemas.microsoft.com/office/drawing/2014/main" id="{24D56907-A7AB-17C4-E30B-B18A28ADBA83}"/>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389797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EBB3BF-AF56-1C06-CA48-F28302022FA8}"/>
              </a:ext>
            </a:extLst>
          </p:cNvPr>
          <p:cNvSpPr>
            <a:spLocks noGrp="1"/>
          </p:cNvSpPr>
          <p:nvPr>
            <p:ph idx="1"/>
          </p:nvPr>
        </p:nvSpPr>
        <p:spPr>
          <a:xfrm>
            <a:off x="620010" y="307919"/>
            <a:ext cx="2980435" cy="1976624"/>
          </a:xfrm>
        </p:spPr>
        <p:txBody>
          <a:bodyPr vert="horz" lIns="91440" tIns="45720" rIns="91440" bIns="45720" rtlCol="0" anchor="t">
            <a:normAutofit/>
          </a:bodyPr>
          <a:lstStyle/>
          <a:p>
            <a:pPr marL="0" indent="0">
              <a:buClr>
                <a:srgbClr val="D4A832"/>
              </a:buClr>
              <a:buNone/>
            </a:pPr>
            <a:r>
              <a:rPr lang="en-US" sz="1700" b="1">
                <a:solidFill>
                  <a:srgbClr val="D31F68"/>
                </a:solidFill>
                <a:latin typeface="Aptos"/>
                <a:cs typeface="Poppins"/>
              </a:rPr>
              <a:t>Build Brand Awareness with a New Brand Campaign</a:t>
            </a:r>
          </a:p>
          <a:p>
            <a:pPr>
              <a:buClr>
                <a:srgbClr val="277698"/>
              </a:buClr>
            </a:pPr>
            <a:r>
              <a:rPr lang="en-US" sz="1500">
                <a:latin typeface="Aptos"/>
                <a:cs typeface="Poppins"/>
              </a:rPr>
              <a:t>Graphic design, photography, and video</a:t>
            </a:r>
          </a:p>
          <a:p>
            <a:pPr>
              <a:buClr>
                <a:srgbClr val="277698"/>
              </a:buClr>
            </a:pPr>
            <a:r>
              <a:rPr lang="en-US" sz="1500">
                <a:latin typeface="Aptos"/>
                <a:cs typeface="Poppins"/>
              </a:rPr>
              <a:t>Taglines and copywriting</a:t>
            </a:r>
          </a:p>
        </p:txBody>
      </p:sp>
      <p:sp>
        <p:nvSpPr>
          <p:cNvPr id="4" name="Title 1">
            <a:extLst>
              <a:ext uri="{FF2B5EF4-FFF2-40B4-BE49-F238E27FC236}">
                <a16:creationId xmlns:a16="http://schemas.microsoft.com/office/drawing/2014/main" id="{95E03524-A434-45EA-EB66-FC05431C13EA}"/>
              </a:ext>
            </a:extLst>
          </p:cNvPr>
          <p:cNvSpPr txBox="1">
            <a:spLocks/>
          </p:cNvSpPr>
          <p:nvPr/>
        </p:nvSpPr>
        <p:spPr>
          <a:xfrm>
            <a:off x="0" y="2904679"/>
            <a:ext cx="12192000" cy="11826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9D14A"/>
                </a:solidFill>
              </a:rPr>
              <a:t>Green Valley Goals </a:t>
            </a:r>
            <a:r>
              <a:rPr lang="en-US" b="1">
                <a:solidFill>
                  <a:srgbClr val="F7DBE2"/>
                </a:solidFill>
              </a:rPr>
              <a:t>+</a:t>
            </a:r>
            <a:r>
              <a:rPr lang="en-US" b="1">
                <a:solidFill>
                  <a:srgbClr val="F9D14A"/>
                </a:solidFill>
              </a:rPr>
              <a:t> RFP Request</a:t>
            </a:r>
          </a:p>
        </p:txBody>
      </p:sp>
      <p:sp>
        <p:nvSpPr>
          <p:cNvPr id="12" name="Content Placeholder 2">
            <a:extLst>
              <a:ext uri="{FF2B5EF4-FFF2-40B4-BE49-F238E27FC236}">
                <a16:creationId xmlns:a16="http://schemas.microsoft.com/office/drawing/2014/main" id="{2C8225CE-6683-DF3E-CB90-395261318AB8}"/>
              </a:ext>
            </a:extLst>
          </p:cNvPr>
          <p:cNvSpPr txBox="1">
            <a:spLocks/>
          </p:cNvSpPr>
          <p:nvPr/>
        </p:nvSpPr>
        <p:spPr>
          <a:xfrm>
            <a:off x="4765051" y="307919"/>
            <a:ext cx="2807319" cy="18024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4A832"/>
              </a:buClr>
              <a:buFont typeface="Arial" panose="020B0604020202020204" pitchFamily="34" charset="0"/>
              <a:buNone/>
            </a:pPr>
            <a:r>
              <a:rPr lang="en-US" sz="1700" b="1">
                <a:solidFill>
                  <a:srgbClr val="D31F68"/>
                </a:solidFill>
                <a:latin typeface="Aptos"/>
                <a:cs typeface="Poppins"/>
              </a:rPr>
              <a:t>Paid Media Amplification</a:t>
            </a:r>
          </a:p>
          <a:p>
            <a:pPr>
              <a:buClr>
                <a:srgbClr val="277698"/>
              </a:buClr>
            </a:pPr>
            <a:r>
              <a:rPr lang="en-US" sz="1500">
                <a:latin typeface="Aptos"/>
                <a:cs typeface="Poppins"/>
              </a:rPr>
              <a:t>Drive traffic to the website</a:t>
            </a:r>
            <a:endParaRPr lang="en-US" sz="1500">
              <a:latin typeface="Aptos" panose="020B0004020202020204" pitchFamily="34" charset="0"/>
              <a:cs typeface="Poppins"/>
            </a:endParaRPr>
          </a:p>
          <a:p>
            <a:pPr>
              <a:buClr>
                <a:srgbClr val="277698"/>
              </a:buClr>
            </a:pPr>
            <a:r>
              <a:rPr lang="en-US" sz="1500">
                <a:latin typeface="Aptos"/>
                <a:cs typeface="Poppins"/>
              </a:rPr>
              <a:t>Drive foot traffic to stores</a:t>
            </a:r>
          </a:p>
          <a:p>
            <a:pPr>
              <a:buClr>
                <a:srgbClr val="277698"/>
              </a:buClr>
            </a:pPr>
            <a:r>
              <a:rPr lang="en-US" sz="1500">
                <a:latin typeface="Aptos"/>
                <a:cs typeface="Poppins"/>
              </a:rPr>
              <a:t>Increase orders via shopping sites</a:t>
            </a:r>
            <a:r>
              <a:rPr lang="en-US" sz="1500">
                <a:solidFill>
                  <a:srgbClr val="FF0000"/>
                </a:solidFill>
                <a:latin typeface="Aptos"/>
                <a:cs typeface="Poppins"/>
              </a:rPr>
              <a:t> </a:t>
            </a:r>
          </a:p>
        </p:txBody>
      </p:sp>
      <p:sp>
        <p:nvSpPr>
          <p:cNvPr id="13" name="Content Placeholder 2">
            <a:extLst>
              <a:ext uri="{FF2B5EF4-FFF2-40B4-BE49-F238E27FC236}">
                <a16:creationId xmlns:a16="http://schemas.microsoft.com/office/drawing/2014/main" id="{102D1931-793B-A12B-1D34-7B24B7864C70}"/>
              </a:ext>
            </a:extLst>
          </p:cNvPr>
          <p:cNvSpPr txBox="1">
            <a:spLocks/>
          </p:cNvSpPr>
          <p:nvPr/>
        </p:nvSpPr>
        <p:spPr>
          <a:xfrm>
            <a:off x="8706286" y="307919"/>
            <a:ext cx="3008729" cy="21290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4A832"/>
              </a:buClr>
              <a:buNone/>
            </a:pPr>
            <a:r>
              <a:rPr lang="en-US" sz="1700" b="1">
                <a:solidFill>
                  <a:srgbClr val="D31F68"/>
                </a:solidFill>
                <a:latin typeface="Aptos"/>
                <a:cs typeface="Poppins"/>
              </a:rPr>
              <a:t>Website Refresh </a:t>
            </a:r>
          </a:p>
          <a:p>
            <a:pPr>
              <a:buClr>
                <a:srgbClr val="277698"/>
              </a:buClr>
            </a:pPr>
            <a:r>
              <a:rPr lang="en-US" sz="1500">
                <a:latin typeface="Aptos"/>
                <a:ea typeface="Calibri"/>
                <a:cs typeface="Calibri"/>
              </a:rPr>
              <a:t>Create a </a:t>
            </a:r>
            <a:r>
              <a:rPr lang="en-US" sz="1700" b="1" i="1" u="sng">
                <a:solidFill>
                  <a:srgbClr val="D31F68"/>
                </a:solidFill>
                <a:latin typeface="Aptos"/>
                <a:ea typeface="Calibri"/>
                <a:cs typeface="Calibri"/>
              </a:rPr>
              <a:t>new</a:t>
            </a:r>
            <a:r>
              <a:rPr lang="en-US" sz="1500">
                <a:latin typeface="Aptos"/>
                <a:ea typeface="Calibri"/>
                <a:cs typeface="Calibri"/>
              </a:rPr>
              <a:t> look and brand representation for Green Valley</a:t>
            </a:r>
            <a:endParaRPr lang="en-US" sz="1500">
              <a:latin typeface="Aptos"/>
              <a:cs typeface="Poppins"/>
            </a:endParaRPr>
          </a:p>
          <a:p>
            <a:pPr>
              <a:buClr>
                <a:srgbClr val="277698"/>
              </a:buClr>
            </a:pPr>
            <a:r>
              <a:rPr lang="en-US" sz="1500">
                <a:latin typeface="Aptos"/>
                <a:ea typeface="Calibri"/>
                <a:cs typeface="Calibri"/>
              </a:rPr>
              <a:t>Provide ongoing refresh support and seasonal updates </a:t>
            </a:r>
          </a:p>
          <a:p>
            <a:pPr>
              <a:buClr>
                <a:srgbClr val="277698"/>
              </a:buClr>
            </a:pPr>
            <a:r>
              <a:rPr lang="en-US" sz="1500">
                <a:latin typeface="Aptos"/>
                <a:ea typeface="Calibri"/>
                <a:cs typeface="Calibri"/>
              </a:rPr>
              <a:t>Optimize SEO and SEM capabilities</a:t>
            </a:r>
          </a:p>
        </p:txBody>
      </p:sp>
      <p:sp>
        <p:nvSpPr>
          <p:cNvPr id="14" name="Content Placeholder 2">
            <a:extLst>
              <a:ext uri="{FF2B5EF4-FFF2-40B4-BE49-F238E27FC236}">
                <a16:creationId xmlns:a16="http://schemas.microsoft.com/office/drawing/2014/main" id="{C4FFCDE9-7B4A-A1E6-0983-A4130B28B620}"/>
              </a:ext>
            </a:extLst>
          </p:cNvPr>
          <p:cNvSpPr txBox="1">
            <a:spLocks/>
          </p:cNvSpPr>
          <p:nvPr/>
        </p:nvSpPr>
        <p:spPr>
          <a:xfrm>
            <a:off x="2686050" y="5099631"/>
            <a:ext cx="2828924" cy="28101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4A832"/>
              </a:buClr>
              <a:buNone/>
            </a:pPr>
            <a:r>
              <a:rPr lang="en-US" sz="1700" b="1">
                <a:solidFill>
                  <a:srgbClr val="D31F68"/>
                </a:solidFill>
                <a:latin typeface="Aptos"/>
                <a:ea typeface="Calibri"/>
                <a:cs typeface="Calibri"/>
              </a:rPr>
              <a:t>Reinvigorate Social Media </a:t>
            </a:r>
          </a:p>
          <a:p>
            <a:pPr>
              <a:buClr>
                <a:srgbClr val="277698"/>
              </a:buClr>
            </a:pPr>
            <a:r>
              <a:rPr lang="en-US" sz="1500">
                <a:latin typeface="Aptos"/>
                <a:ea typeface="Calibri"/>
                <a:cs typeface="Calibri"/>
              </a:rPr>
              <a:t>Focus on growing followership and engagement on FB, IG, and Pinterest</a:t>
            </a:r>
          </a:p>
        </p:txBody>
      </p:sp>
      <p:sp>
        <p:nvSpPr>
          <p:cNvPr id="15" name="Content Placeholder 2">
            <a:extLst>
              <a:ext uri="{FF2B5EF4-FFF2-40B4-BE49-F238E27FC236}">
                <a16:creationId xmlns:a16="http://schemas.microsoft.com/office/drawing/2014/main" id="{ECF32C9A-E0B0-9EDC-3425-FBD7541458B7}"/>
              </a:ext>
            </a:extLst>
          </p:cNvPr>
          <p:cNvSpPr txBox="1">
            <a:spLocks/>
          </p:cNvSpPr>
          <p:nvPr/>
        </p:nvSpPr>
        <p:spPr>
          <a:xfrm>
            <a:off x="6565069" y="5099631"/>
            <a:ext cx="3121852" cy="28101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4A832"/>
              </a:buClr>
              <a:buNone/>
            </a:pPr>
            <a:r>
              <a:rPr lang="en-US" sz="1700" b="1">
                <a:solidFill>
                  <a:srgbClr val="D31F68"/>
                </a:solidFill>
                <a:latin typeface="Aptos" panose="020B0004020202020204" pitchFamily="34" charset="0"/>
                <a:ea typeface="Calibri"/>
                <a:cs typeface="Calibri"/>
              </a:rPr>
              <a:t>Recipe Development Program</a:t>
            </a:r>
          </a:p>
          <a:p>
            <a:pPr>
              <a:buClr>
                <a:srgbClr val="277698"/>
              </a:buClr>
            </a:pPr>
            <a:r>
              <a:rPr lang="en-US" sz="1500">
                <a:latin typeface="Aptos" panose="020B0004020202020204" pitchFamily="34" charset="0"/>
                <a:ea typeface="Calibri"/>
                <a:cs typeface="Calibri"/>
              </a:rPr>
              <a:t>Original recipe writing and high-quality photography </a:t>
            </a:r>
          </a:p>
          <a:p>
            <a:pPr>
              <a:buClr>
                <a:srgbClr val="277698"/>
              </a:buClr>
            </a:pPr>
            <a:r>
              <a:rPr lang="en-US" sz="1500">
                <a:latin typeface="Aptos" panose="020B0004020202020204" pitchFamily="34" charset="0"/>
                <a:ea typeface="Calibri"/>
                <a:cs typeface="Calibri"/>
              </a:rPr>
              <a:t>Update Recipe Section on website</a:t>
            </a:r>
          </a:p>
        </p:txBody>
      </p:sp>
      <p:sp>
        <p:nvSpPr>
          <p:cNvPr id="32" name="Oval 31">
            <a:extLst>
              <a:ext uri="{FF2B5EF4-FFF2-40B4-BE49-F238E27FC236}">
                <a16:creationId xmlns:a16="http://schemas.microsoft.com/office/drawing/2014/main" id="{59310047-BB41-C38A-C93F-84B5CD441B98}"/>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5">
            <a:extLst>
              <a:ext uri="{FF2B5EF4-FFF2-40B4-BE49-F238E27FC236}">
                <a16:creationId xmlns:a16="http://schemas.microsoft.com/office/drawing/2014/main" id="{B2B6F538-B8E7-F12C-A7CC-7AEDA070D3AD}"/>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18</a:t>
            </a:fld>
            <a:endParaRPr lang="en-US">
              <a:solidFill>
                <a:schemeClr val="tx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D1E1AE46-A548-5E16-36C5-10B6011506AE}"/>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3817257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9B94E04-AB63-8770-6352-C73CCC6A0EF6}"/>
              </a:ext>
            </a:extLst>
          </p:cNvPr>
          <p:cNvSpPr>
            <a:spLocks noGrp="1"/>
          </p:cNvSpPr>
          <p:nvPr/>
        </p:nvSpPr>
        <p:spPr>
          <a:xfrm>
            <a:off x="0" y="364645"/>
            <a:ext cx="12192000" cy="1229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b="1"/>
              <a:t>2025 Brand Awareness Campaign</a:t>
            </a:r>
          </a:p>
        </p:txBody>
      </p:sp>
      <p:pic>
        <p:nvPicPr>
          <p:cNvPr id="2" name="Picture 1" descr="A white circle with black letters and dots&#10;&#10;AI-generated content may be incorrect.">
            <a:extLst>
              <a:ext uri="{FF2B5EF4-FFF2-40B4-BE49-F238E27FC236}">
                <a16:creationId xmlns:a16="http://schemas.microsoft.com/office/drawing/2014/main" id="{C91EF0F4-7214-D5E1-F3D6-89880EDBF781}"/>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17675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783F-32EE-4A22-C265-C34A5BF1CC0F}"/>
              </a:ext>
            </a:extLst>
          </p:cNvPr>
          <p:cNvSpPr>
            <a:spLocks noGrp="1"/>
          </p:cNvSpPr>
          <p:nvPr>
            <p:ph type="title"/>
          </p:nvPr>
        </p:nvSpPr>
        <p:spPr>
          <a:xfrm>
            <a:off x="0" y="2423736"/>
            <a:ext cx="12192000" cy="662341"/>
          </a:xfrm>
        </p:spPr>
        <p:txBody>
          <a:bodyPr>
            <a:normAutofit/>
          </a:bodyPr>
          <a:lstStyle/>
          <a:p>
            <a:pPr algn="ctr"/>
            <a:r>
              <a:rPr lang="en-US" sz="3200" b="1">
                <a:solidFill>
                  <a:srgbClr val="657232"/>
                </a:solidFill>
              </a:rPr>
              <a:t>Planting The Seed</a:t>
            </a:r>
          </a:p>
        </p:txBody>
      </p:sp>
      <p:sp>
        <p:nvSpPr>
          <p:cNvPr id="3" name="Content Placeholder 2">
            <a:extLst>
              <a:ext uri="{FF2B5EF4-FFF2-40B4-BE49-F238E27FC236}">
                <a16:creationId xmlns:a16="http://schemas.microsoft.com/office/drawing/2014/main" id="{118D4F82-FCA6-FF80-30AC-3E2F28E5F2AC}"/>
              </a:ext>
            </a:extLst>
          </p:cNvPr>
          <p:cNvSpPr>
            <a:spLocks noGrp="1"/>
          </p:cNvSpPr>
          <p:nvPr>
            <p:ph idx="1"/>
          </p:nvPr>
        </p:nvSpPr>
        <p:spPr>
          <a:xfrm>
            <a:off x="0" y="3630093"/>
            <a:ext cx="12191999" cy="1178832"/>
          </a:xfrm>
        </p:spPr>
        <p:txBody>
          <a:bodyPr vert="horz" lIns="91440" tIns="45720" rIns="91440" bIns="45720" rtlCol="0" anchor="t">
            <a:normAutofit/>
          </a:bodyPr>
          <a:lstStyle/>
          <a:p>
            <a:pPr marL="0" indent="0" algn="ctr">
              <a:buNone/>
            </a:pPr>
            <a:r>
              <a:rPr lang="en-US">
                <a:ea typeface="+mn-lt"/>
                <a:cs typeface="+mn-lt"/>
              </a:rPr>
              <a:t>"One can choose to go back toward safety or forward toward growth.” </a:t>
            </a:r>
          </a:p>
          <a:p>
            <a:pPr marL="0" indent="0" algn="ctr">
              <a:buNone/>
            </a:pPr>
            <a:r>
              <a:rPr lang="en-US">
                <a:ea typeface="+mn-lt"/>
                <a:cs typeface="+mn-lt"/>
              </a:rPr>
              <a:t>- </a:t>
            </a:r>
            <a:r>
              <a:rPr lang="en-US" b="1">
                <a:ea typeface="+mn-lt"/>
                <a:cs typeface="+mn-lt"/>
              </a:rPr>
              <a:t>Abraham Maslow</a:t>
            </a:r>
            <a:endParaRPr lang="en-US"/>
          </a:p>
        </p:txBody>
      </p:sp>
      <p:pic>
        <p:nvPicPr>
          <p:cNvPr id="7" name="Picture 6" descr="A white circle with black letters and dots&#10;&#10;AI-generated content may be incorrect.">
            <a:extLst>
              <a:ext uri="{FF2B5EF4-FFF2-40B4-BE49-F238E27FC236}">
                <a16:creationId xmlns:a16="http://schemas.microsoft.com/office/drawing/2014/main" id="{9E06983F-1C67-A324-6BDC-43884096E63A}"/>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3788051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131EC5F-031C-B475-AC40-82CE80D4985B}"/>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BA049DD1-2730-BEAC-6AD9-745A070F1A7A}"/>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1D11A88-2250-8709-3D54-759C3397F9BA}"/>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20</a:t>
            </a:fld>
            <a:endParaRPr lang="en-US">
              <a:solidFill>
                <a:schemeClr val="tx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44EC2E89-C75F-1CC6-49A8-38F09CA32222}"/>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141159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181C-11EE-ECFD-3963-250D7CF2780F}"/>
              </a:ext>
            </a:extLst>
          </p:cNvPr>
          <p:cNvSpPr>
            <a:spLocks noGrp="1"/>
          </p:cNvSpPr>
          <p:nvPr>
            <p:ph type="title"/>
          </p:nvPr>
        </p:nvSpPr>
        <p:spPr>
          <a:xfrm>
            <a:off x="0" y="629484"/>
            <a:ext cx="12173185" cy="1229710"/>
          </a:xfrm>
        </p:spPr>
        <p:txBody>
          <a:bodyPr vert="horz" lIns="91440" tIns="45720" rIns="91440" bIns="45720" rtlCol="0" anchor="ctr">
            <a:noAutofit/>
          </a:bodyPr>
          <a:lstStyle/>
          <a:p>
            <a:r>
              <a:rPr lang="en-US" sz="3600">
                <a:solidFill>
                  <a:srgbClr val="FFDF65"/>
                </a:solidFill>
                <a:cs typeface="Poppins"/>
              </a:rPr>
              <a:t>Creative Exploration</a:t>
            </a:r>
          </a:p>
        </p:txBody>
      </p:sp>
      <p:sp>
        <p:nvSpPr>
          <p:cNvPr id="3" name="TextBox 2">
            <a:extLst>
              <a:ext uri="{FF2B5EF4-FFF2-40B4-BE49-F238E27FC236}">
                <a16:creationId xmlns:a16="http://schemas.microsoft.com/office/drawing/2014/main" id="{2E2A6DE8-9E2E-786A-8C89-F6835ACB3F95}"/>
              </a:ext>
            </a:extLst>
          </p:cNvPr>
          <p:cNvSpPr txBox="1"/>
          <p:nvPr/>
        </p:nvSpPr>
        <p:spPr>
          <a:xfrm>
            <a:off x="1254036" y="3409585"/>
            <a:ext cx="96403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We've put together 3 creative options that each bring </a:t>
            </a:r>
            <a:r>
              <a:rPr lang="en-US" b="1">
                <a:solidFill>
                  <a:schemeClr val="bg1"/>
                </a:solidFill>
              </a:rPr>
              <a:t>Look for the Valley</a:t>
            </a:r>
            <a:r>
              <a:rPr lang="en-US">
                <a:solidFill>
                  <a:schemeClr val="bg1"/>
                </a:solidFill>
              </a:rPr>
              <a:t> to life in different ways. Each has a distinct vibe, but all stay true to the Green Valley brand and work hard to promote the valley at all touchpoints, </a:t>
            </a:r>
            <a:r>
              <a:rPr lang="en-US">
                <a:solidFill>
                  <a:schemeClr val="bg1"/>
                </a:solidFill>
                <a:ea typeface="+mn-lt"/>
                <a:cs typeface="+mn-lt"/>
              </a:rPr>
              <a:t>ensuring that wherever consumers encounter the brand, they feel the warmth, authenticity, and natural goodness that set it apart.</a:t>
            </a:r>
            <a:endParaRPr lang="en-US">
              <a:solidFill>
                <a:schemeClr val="bg1"/>
              </a:solidFill>
            </a:endParaRPr>
          </a:p>
        </p:txBody>
      </p:sp>
      <p:pic>
        <p:nvPicPr>
          <p:cNvPr id="6" name="Picture 5" descr="A white circle with black letters and dots&#10;&#10;AI-generated content may be incorrect.">
            <a:extLst>
              <a:ext uri="{FF2B5EF4-FFF2-40B4-BE49-F238E27FC236}">
                <a16:creationId xmlns:a16="http://schemas.microsoft.com/office/drawing/2014/main" id="{CF381EA3-539C-783E-F4D1-767D56F130BD}"/>
              </a:ext>
            </a:extLst>
          </p:cNvPr>
          <p:cNvPicPr>
            <a:picLocks noChangeAspect="1"/>
          </p:cNvPicPr>
          <p:nvPr/>
        </p:nvPicPr>
        <p:blipFill>
          <a:blip r:embed="rId3"/>
          <a:stretch>
            <a:fillRect/>
          </a:stretch>
        </p:blipFill>
        <p:spPr>
          <a:xfrm>
            <a:off x="110491" y="6350000"/>
            <a:ext cx="407438" cy="431800"/>
          </a:xfrm>
          <a:prstGeom prst="rect">
            <a:avLst/>
          </a:prstGeom>
        </p:spPr>
      </p:pic>
      <p:sp>
        <p:nvSpPr>
          <p:cNvPr id="7" name="Oval 6">
            <a:extLst>
              <a:ext uri="{FF2B5EF4-FFF2-40B4-BE49-F238E27FC236}">
                <a16:creationId xmlns:a16="http://schemas.microsoft.com/office/drawing/2014/main" id="{B4AE38E4-E1F2-BABB-B531-B7085BE179DA}"/>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C9C4F775-7001-0A7A-AC20-BED49287BE6B}"/>
              </a:ext>
            </a:extLst>
          </p:cNvPr>
          <p:cNvSpPr txBox="1">
            <a:spLocks/>
          </p:cNvSpPr>
          <p:nvPr/>
        </p:nvSpPr>
        <p:spPr>
          <a:xfrm>
            <a:off x="11727483" y="6449950"/>
            <a:ext cx="3950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8D2794-9226-F54B-94F0-D77FF31F5FF7}" type="slidenum">
              <a:rPr lang="en-US" sz="1200" smtClean="0"/>
              <a:pPr algn="ctr"/>
              <a:t>21</a:t>
            </a:fld>
            <a:endParaRPr lang="en-US" sz="1200"/>
          </a:p>
        </p:txBody>
      </p:sp>
    </p:spTree>
    <p:extLst>
      <p:ext uri="{BB962C8B-B14F-4D97-AF65-F5344CB8AC3E}">
        <p14:creationId xmlns:p14="http://schemas.microsoft.com/office/powerpoint/2010/main" val="472174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a:extLst>
            <a:ext uri="{FF2B5EF4-FFF2-40B4-BE49-F238E27FC236}">
              <a16:creationId xmlns:a16="http://schemas.microsoft.com/office/drawing/2014/main" id="{AC916C8F-E300-FCFA-A3FB-73762B79A49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BD5C37E-ADD3-2694-CB87-BAC1B9E32340}"/>
              </a:ext>
            </a:extLst>
          </p:cNvPr>
          <p:cNvSpPr txBox="1">
            <a:spLocks/>
          </p:cNvSpPr>
          <p:nvPr/>
        </p:nvSpPr>
        <p:spPr>
          <a:xfrm>
            <a:off x="0" y="2293848"/>
            <a:ext cx="12192000" cy="2189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800"/>
              </a:lnSpc>
            </a:pPr>
            <a:r>
              <a:rPr lang="en-US" sz="3400">
                <a:solidFill>
                  <a:schemeClr val="bg1"/>
                </a:solidFill>
              </a:rPr>
              <a:t>Creative Option 1</a:t>
            </a:r>
            <a:endParaRPr lang="en-US">
              <a:solidFill>
                <a:schemeClr val="bg1"/>
              </a:solidFill>
            </a:endParaRPr>
          </a:p>
          <a:p>
            <a:pPr algn="ctr">
              <a:lnSpc>
                <a:spcPts val="6800"/>
              </a:lnSpc>
            </a:pPr>
            <a:endParaRPr lang="en-US" sz="4800" b="1">
              <a:solidFill>
                <a:schemeClr val="bg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5A529DA0-3383-ADFE-4098-09624E199750}"/>
              </a:ext>
            </a:extLst>
          </p:cNvPr>
          <p:cNvPicPr>
            <a:picLocks noChangeAspect="1"/>
          </p:cNvPicPr>
          <p:nvPr/>
        </p:nvPicPr>
        <p:blipFill>
          <a:blip r:embed="rId5"/>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80568889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2813B3A-730A-B92F-CD12-74F0DD8CC6E5}"/>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A4FD8D9B-4795-51D2-A627-6B37F8AA3A08}"/>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23</a:t>
            </a:fld>
            <a:endParaRPr lang="en-US">
              <a:solidFill>
                <a:schemeClr val="tx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4CE5CF3A-0BDF-6EAD-2F7F-15B7702073E6}"/>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3909039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C95CD4-7F27-0690-DAA2-D5B3090BE443}"/>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35A41298-36A7-C3DB-E935-4DEC4EAC3054}"/>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5C3A3A3B-2A5F-189D-9315-DF3B661DB76F}"/>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24</a:t>
            </a:fld>
            <a:endParaRPr lang="en-US">
              <a:solidFill>
                <a:schemeClr val="tx1"/>
              </a:solidFill>
            </a:endParaRPr>
          </a:p>
        </p:txBody>
      </p:sp>
      <p:pic>
        <p:nvPicPr>
          <p:cNvPr id="3" name="Picture 2" descr="A white circle with black letters and dots&#10;&#10;AI-generated content may be incorrect.">
            <a:extLst>
              <a:ext uri="{FF2B5EF4-FFF2-40B4-BE49-F238E27FC236}">
                <a16:creationId xmlns:a16="http://schemas.microsoft.com/office/drawing/2014/main" id="{EF299B13-F964-5B05-DFB2-ED0E6DA09256}"/>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1077329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785E146-AC6E-FE0E-B67E-FEFB64A88F5E}"/>
            </a:ext>
          </a:extLst>
        </p:cNvPr>
        <p:cNvGrpSpPr/>
        <p:nvPr/>
      </p:nvGrpSpPr>
      <p:grpSpPr>
        <a:xfrm>
          <a:off x="0" y="0"/>
          <a:ext cx="0" cy="0"/>
          <a:chOff x="0" y="0"/>
          <a:chExt cx="0" cy="0"/>
        </a:xfrm>
      </p:grpSpPr>
      <p:pic>
        <p:nvPicPr>
          <p:cNvPr id="9" name="Picture 8" descr="A person holding a bowl of food&#10;&#10;AI-generated content may be incorrect.">
            <a:extLst>
              <a:ext uri="{FF2B5EF4-FFF2-40B4-BE49-F238E27FC236}">
                <a16:creationId xmlns:a16="http://schemas.microsoft.com/office/drawing/2014/main" id="{5E297342-0E47-7165-74C9-DBC0D5198880}"/>
              </a:ext>
            </a:extLst>
          </p:cNvPr>
          <p:cNvPicPr>
            <a:picLocks noChangeAspect="1"/>
          </p:cNvPicPr>
          <p:nvPr/>
        </p:nvPicPr>
        <p:blipFill>
          <a:blip r:embed="rId3"/>
          <a:stretch>
            <a:fillRect/>
          </a:stretch>
        </p:blipFill>
        <p:spPr>
          <a:xfrm>
            <a:off x="7224460" y="4563428"/>
            <a:ext cx="2194560" cy="2194560"/>
          </a:xfrm>
          <a:prstGeom prst="rect">
            <a:avLst/>
          </a:prstGeom>
        </p:spPr>
      </p:pic>
      <p:pic>
        <p:nvPicPr>
          <p:cNvPr id="14" name="Picture 13" descr="A can of beans on a pile of food&#10;&#10;AI-generated content may be incorrect.">
            <a:extLst>
              <a:ext uri="{FF2B5EF4-FFF2-40B4-BE49-F238E27FC236}">
                <a16:creationId xmlns:a16="http://schemas.microsoft.com/office/drawing/2014/main" id="{9D254B6C-225F-3D10-074F-5F97E961536E}"/>
              </a:ext>
            </a:extLst>
          </p:cNvPr>
          <p:cNvPicPr>
            <a:picLocks noChangeAspect="1"/>
          </p:cNvPicPr>
          <p:nvPr/>
        </p:nvPicPr>
        <p:blipFill>
          <a:blip r:embed="rId4"/>
          <a:stretch>
            <a:fillRect/>
          </a:stretch>
        </p:blipFill>
        <p:spPr>
          <a:xfrm>
            <a:off x="2772981" y="2343035"/>
            <a:ext cx="2194560" cy="2194560"/>
          </a:xfrm>
          <a:prstGeom prst="rect">
            <a:avLst/>
          </a:prstGeom>
        </p:spPr>
      </p:pic>
      <p:pic>
        <p:nvPicPr>
          <p:cNvPr id="6" name="Picture 5" descr="A can of peas on a plate&#10;&#10;AI-generated content may be incorrect.">
            <a:extLst>
              <a:ext uri="{FF2B5EF4-FFF2-40B4-BE49-F238E27FC236}">
                <a16:creationId xmlns:a16="http://schemas.microsoft.com/office/drawing/2014/main" id="{D2BCD303-711B-A56C-F022-F837D33D3AB5}"/>
              </a:ext>
            </a:extLst>
          </p:cNvPr>
          <p:cNvPicPr>
            <a:picLocks noChangeAspect="1"/>
          </p:cNvPicPr>
          <p:nvPr/>
        </p:nvPicPr>
        <p:blipFill>
          <a:blip r:embed="rId5"/>
          <a:stretch>
            <a:fillRect/>
          </a:stretch>
        </p:blipFill>
        <p:spPr>
          <a:xfrm>
            <a:off x="4996681" y="113161"/>
            <a:ext cx="2194560" cy="2194560"/>
          </a:xfrm>
          <a:prstGeom prst="rect">
            <a:avLst/>
          </a:prstGeom>
        </p:spPr>
      </p:pic>
      <p:pic>
        <p:nvPicPr>
          <p:cNvPr id="20" name="Picture 19" descr="A can of green beans&#10;&#10;AI-generated content may be incorrect.">
            <a:extLst>
              <a:ext uri="{FF2B5EF4-FFF2-40B4-BE49-F238E27FC236}">
                <a16:creationId xmlns:a16="http://schemas.microsoft.com/office/drawing/2014/main" id="{3A62392C-446B-E209-7D71-19E5E0111476}"/>
              </a:ext>
            </a:extLst>
          </p:cNvPr>
          <p:cNvPicPr>
            <a:picLocks noChangeAspect="1"/>
          </p:cNvPicPr>
          <p:nvPr/>
        </p:nvPicPr>
        <p:blipFill>
          <a:blip r:embed="rId6"/>
          <a:stretch>
            <a:fillRect/>
          </a:stretch>
        </p:blipFill>
        <p:spPr>
          <a:xfrm>
            <a:off x="4996681" y="4563428"/>
            <a:ext cx="2194560" cy="2194560"/>
          </a:xfrm>
          <a:prstGeom prst="rect">
            <a:avLst/>
          </a:prstGeom>
        </p:spPr>
      </p:pic>
      <p:pic>
        <p:nvPicPr>
          <p:cNvPr id="16" name="Picture 15" descr="A can of corn on top of a pile of corn&#10;&#10;AI-generated content may be incorrect.">
            <a:extLst>
              <a:ext uri="{FF2B5EF4-FFF2-40B4-BE49-F238E27FC236}">
                <a16:creationId xmlns:a16="http://schemas.microsoft.com/office/drawing/2014/main" id="{7F0CDAFE-D1C2-9C4D-3ECD-68679D07DB5A}"/>
              </a:ext>
            </a:extLst>
          </p:cNvPr>
          <p:cNvPicPr>
            <a:picLocks noChangeAspect="1"/>
          </p:cNvPicPr>
          <p:nvPr/>
        </p:nvPicPr>
        <p:blipFill>
          <a:blip r:embed="rId7"/>
          <a:stretch>
            <a:fillRect/>
          </a:stretch>
        </p:blipFill>
        <p:spPr>
          <a:xfrm>
            <a:off x="7224460" y="2343035"/>
            <a:ext cx="2194560" cy="2194560"/>
          </a:xfrm>
          <a:prstGeom prst="rect">
            <a:avLst/>
          </a:prstGeom>
        </p:spPr>
      </p:pic>
      <p:sp>
        <p:nvSpPr>
          <p:cNvPr id="2" name="Oval 1">
            <a:extLst>
              <a:ext uri="{FF2B5EF4-FFF2-40B4-BE49-F238E27FC236}">
                <a16:creationId xmlns:a16="http://schemas.microsoft.com/office/drawing/2014/main" id="{CF24D7EA-AFE1-641F-F495-931C9FEEACA1}"/>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FCB9E07E-9535-7790-C0A7-AE955FFACE07}"/>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25</a:t>
            </a:fld>
            <a:endParaRPr lang="en-US">
              <a:solidFill>
                <a:schemeClr val="tx1"/>
              </a:solidFill>
            </a:endParaRPr>
          </a:p>
        </p:txBody>
      </p:sp>
      <p:pic>
        <p:nvPicPr>
          <p:cNvPr id="4" name="Picture 3" descr="A can of peas on a yellow stand&#10;&#10;AI-generated content may be incorrect.">
            <a:extLst>
              <a:ext uri="{FF2B5EF4-FFF2-40B4-BE49-F238E27FC236}">
                <a16:creationId xmlns:a16="http://schemas.microsoft.com/office/drawing/2014/main" id="{A51DA16F-FE4F-47C2-1B0E-89B1167B24D7}"/>
              </a:ext>
            </a:extLst>
          </p:cNvPr>
          <p:cNvPicPr>
            <a:picLocks noChangeAspect="1"/>
          </p:cNvPicPr>
          <p:nvPr/>
        </p:nvPicPr>
        <p:blipFill>
          <a:blip r:embed="rId8"/>
          <a:stretch>
            <a:fillRect/>
          </a:stretch>
        </p:blipFill>
        <p:spPr>
          <a:xfrm>
            <a:off x="4996681" y="2343035"/>
            <a:ext cx="2194560" cy="2194560"/>
          </a:xfrm>
          <a:prstGeom prst="rect">
            <a:avLst/>
          </a:prstGeom>
        </p:spPr>
      </p:pic>
      <p:pic>
        <p:nvPicPr>
          <p:cNvPr id="7" name="Picture 6" descr="A can of beans on a pink shelf&#10;&#10;AI-generated content may be incorrect.">
            <a:extLst>
              <a:ext uri="{FF2B5EF4-FFF2-40B4-BE49-F238E27FC236}">
                <a16:creationId xmlns:a16="http://schemas.microsoft.com/office/drawing/2014/main" id="{B1BD273E-9E0C-AE3D-4E99-9D64CE6C6C59}"/>
              </a:ext>
            </a:extLst>
          </p:cNvPr>
          <p:cNvPicPr>
            <a:picLocks noChangeAspect="1"/>
          </p:cNvPicPr>
          <p:nvPr/>
        </p:nvPicPr>
        <p:blipFill>
          <a:blip r:embed="rId9"/>
          <a:stretch>
            <a:fillRect/>
          </a:stretch>
        </p:blipFill>
        <p:spPr>
          <a:xfrm>
            <a:off x="7224460" y="113161"/>
            <a:ext cx="2194560" cy="2194560"/>
          </a:xfrm>
          <a:prstGeom prst="rect">
            <a:avLst/>
          </a:prstGeom>
        </p:spPr>
      </p:pic>
      <p:pic>
        <p:nvPicPr>
          <p:cNvPr id="8" name="Picture 7" descr="A person eating corn and a bowl of salad&#10;&#10;AI-generated content may be incorrect.">
            <a:extLst>
              <a:ext uri="{FF2B5EF4-FFF2-40B4-BE49-F238E27FC236}">
                <a16:creationId xmlns:a16="http://schemas.microsoft.com/office/drawing/2014/main" id="{EE0A6335-4537-1197-D43A-FC6B55584B25}"/>
              </a:ext>
            </a:extLst>
          </p:cNvPr>
          <p:cNvPicPr>
            <a:picLocks noChangeAspect="1"/>
          </p:cNvPicPr>
          <p:nvPr/>
        </p:nvPicPr>
        <p:blipFill>
          <a:blip r:embed="rId10"/>
          <a:stretch>
            <a:fillRect/>
          </a:stretch>
        </p:blipFill>
        <p:spPr>
          <a:xfrm>
            <a:off x="2772981" y="113161"/>
            <a:ext cx="2194560" cy="2194560"/>
          </a:xfrm>
          <a:prstGeom prst="rect">
            <a:avLst/>
          </a:prstGeom>
        </p:spPr>
      </p:pic>
      <p:pic>
        <p:nvPicPr>
          <p:cNvPr id="10" name="Picture 9" descr="A can of beans on a blue background&#10;&#10;AI-generated content may be incorrect.">
            <a:extLst>
              <a:ext uri="{FF2B5EF4-FFF2-40B4-BE49-F238E27FC236}">
                <a16:creationId xmlns:a16="http://schemas.microsoft.com/office/drawing/2014/main" id="{2B360FE4-6B1B-2AD2-11FB-AD79AE9A687E}"/>
              </a:ext>
            </a:extLst>
          </p:cNvPr>
          <p:cNvPicPr>
            <a:picLocks noChangeAspect="1"/>
          </p:cNvPicPr>
          <p:nvPr/>
        </p:nvPicPr>
        <p:blipFill>
          <a:blip r:embed="rId11"/>
          <a:stretch>
            <a:fillRect/>
          </a:stretch>
        </p:blipFill>
        <p:spPr>
          <a:xfrm>
            <a:off x="2772981" y="4563428"/>
            <a:ext cx="2194560" cy="2194560"/>
          </a:xfrm>
          <a:prstGeom prst="rect">
            <a:avLst/>
          </a:prstGeom>
        </p:spPr>
      </p:pic>
      <p:pic>
        <p:nvPicPr>
          <p:cNvPr id="5" name="Picture 4" descr="A white circle with black letters and dots&#10;&#10;AI-generated content may be incorrect.">
            <a:extLst>
              <a:ext uri="{FF2B5EF4-FFF2-40B4-BE49-F238E27FC236}">
                <a16:creationId xmlns:a16="http://schemas.microsoft.com/office/drawing/2014/main" id="{4EC12223-D3F3-FBCD-306A-52AB35CDF30C}"/>
              </a:ext>
            </a:extLst>
          </p:cNvPr>
          <p:cNvPicPr>
            <a:picLocks noChangeAspect="1"/>
          </p:cNvPicPr>
          <p:nvPr/>
        </p:nvPicPr>
        <p:blipFill>
          <a:blip r:embed="rId12"/>
          <a:stretch>
            <a:fillRect/>
          </a:stretch>
        </p:blipFill>
        <p:spPr>
          <a:xfrm>
            <a:off x="110491" y="6350000"/>
            <a:ext cx="407438" cy="431800"/>
          </a:xfrm>
          <a:prstGeom prst="rect">
            <a:avLst/>
          </a:prstGeom>
        </p:spPr>
      </p:pic>
    </p:spTree>
    <p:extLst>
      <p:ext uri="{BB962C8B-B14F-4D97-AF65-F5344CB8AC3E}">
        <p14:creationId xmlns:p14="http://schemas.microsoft.com/office/powerpoint/2010/main" val="48285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3AF7BEE-C7CC-A7C6-F3B6-837F6BDEE6BA}"/>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CAC54684-DAC5-39F4-8BE2-7247BED2C933}"/>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26</a:t>
            </a:fld>
            <a:endParaRPr lang="en-US">
              <a:solidFill>
                <a:schemeClr val="tx1"/>
              </a:solidFill>
            </a:endParaRPr>
          </a:p>
        </p:txBody>
      </p:sp>
      <p:pic>
        <p:nvPicPr>
          <p:cNvPr id="5" name="Picture 4" descr="A white circle with black letters and dots&#10;&#10;AI-generated content may be incorrect.">
            <a:extLst>
              <a:ext uri="{FF2B5EF4-FFF2-40B4-BE49-F238E27FC236}">
                <a16:creationId xmlns:a16="http://schemas.microsoft.com/office/drawing/2014/main" id="{37EFF775-18FF-9C0A-1E59-A41E820EADF4}"/>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745805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15D00-D0C3-22EE-D8E1-6D73DDBAF16C}"/>
            </a:ext>
          </a:extLst>
        </p:cNvPr>
        <p:cNvGrpSpPr/>
        <p:nvPr/>
      </p:nvGrpSpPr>
      <p:grpSpPr>
        <a:xfrm>
          <a:off x="0" y="0"/>
          <a:ext cx="0" cy="0"/>
          <a:chOff x="0" y="0"/>
          <a:chExt cx="0" cy="0"/>
        </a:xfrm>
      </p:grpSpPr>
      <p:pic>
        <p:nvPicPr>
          <p:cNvPr id="6" name="Picture 5" descr="A polaroid photo frame on a colorful background&#10;&#10;AI-generated content may be incorrect.">
            <a:extLst>
              <a:ext uri="{FF2B5EF4-FFF2-40B4-BE49-F238E27FC236}">
                <a16:creationId xmlns:a16="http://schemas.microsoft.com/office/drawing/2014/main" id="{BE7FEB46-9598-7D6F-AA20-986546922AB5}"/>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6869072-5EFD-AB7D-216E-DEC9F8C6E5FE}"/>
              </a:ext>
            </a:extLst>
          </p:cNvPr>
          <p:cNvSpPr txBox="1">
            <a:spLocks/>
          </p:cNvSpPr>
          <p:nvPr/>
        </p:nvSpPr>
        <p:spPr>
          <a:xfrm>
            <a:off x="0" y="2293848"/>
            <a:ext cx="12192000" cy="2189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800"/>
              </a:lnSpc>
            </a:pPr>
            <a:r>
              <a:rPr lang="en-US" sz="3400">
                <a:solidFill>
                  <a:schemeClr val="bg1"/>
                </a:solidFill>
              </a:rPr>
              <a:t>Creative Option 2</a:t>
            </a:r>
          </a:p>
          <a:p>
            <a:pPr algn="ctr">
              <a:lnSpc>
                <a:spcPts val="6800"/>
              </a:lnSpc>
            </a:pPr>
            <a:endParaRPr lang="en-US" b="1">
              <a:solidFill>
                <a:schemeClr val="bg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EDE84360-8A59-93F4-2CE3-44C2B47BFC49}"/>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3855694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631F050-E9E1-4290-B27E-216C0E117DA2}"/>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E695A44-ABB8-31CD-F10B-27892C5618C1}"/>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407CCB98-A286-3088-49AB-CA424D95CD60}"/>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28</a:t>
            </a:fld>
            <a:endParaRPr lang="en-US">
              <a:solidFill>
                <a:schemeClr val="tx1"/>
              </a:solidFill>
            </a:endParaRPr>
          </a:p>
        </p:txBody>
      </p:sp>
      <p:pic>
        <p:nvPicPr>
          <p:cNvPr id="4" name="Picture 3" descr="A white circle with black letters and dots&#10;&#10;AI-generated content may be incorrect.">
            <a:extLst>
              <a:ext uri="{FF2B5EF4-FFF2-40B4-BE49-F238E27FC236}">
                <a16:creationId xmlns:a16="http://schemas.microsoft.com/office/drawing/2014/main" id="{7EBA784C-3214-9B52-7E07-6337936C2E3D}"/>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300461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2F3584-90F7-873A-09D0-1DFD7B574D02}"/>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16B9412D-B420-1122-C43C-9C00E73B80F4}"/>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0394B74-D43F-5030-9698-D25024218219}"/>
              </a:ext>
            </a:extLst>
          </p:cNvPr>
          <p:cNvSpPr txBox="1">
            <a:spLocks/>
          </p:cNvSpPr>
          <p:nvPr/>
        </p:nvSpPr>
        <p:spPr>
          <a:xfrm>
            <a:off x="11727483" y="6411850"/>
            <a:ext cx="39506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8D2794-9226-F54B-94F0-D77FF31F5FF7}" type="slidenum">
              <a:rPr lang="en-US" smtClean="0">
                <a:solidFill>
                  <a:schemeClr val="tx1"/>
                </a:solidFill>
              </a:rPr>
              <a:pPr algn="ctr"/>
              <a:t>29</a:t>
            </a:fld>
            <a:endParaRPr lang="en-US">
              <a:solidFill>
                <a:schemeClr val="tx1"/>
              </a:solidFill>
            </a:endParaRPr>
          </a:p>
        </p:txBody>
      </p:sp>
      <p:pic>
        <p:nvPicPr>
          <p:cNvPr id="12" name="Picture 11" descr="A white circle with black letters and dots&#10;&#10;AI-generated content may be incorrect.">
            <a:extLst>
              <a:ext uri="{FF2B5EF4-FFF2-40B4-BE49-F238E27FC236}">
                <a16:creationId xmlns:a16="http://schemas.microsoft.com/office/drawing/2014/main" id="{4175B913-AFA9-575D-F09E-ABBAF8033366}"/>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79902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C7A2B"/>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8E8C7-DA59-9B92-6A13-4ED6984911A8}"/>
              </a:ext>
            </a:extLst>
          </p:cNvPr>
          <p:cNvSpPr>
            <a:spLocks noGrp="1"/>
          </p:cNvSpPr>
          <p:nvPr>
            <p:ph idx="1"/>
          </p:nvPr>
        </p:nvSpPr>
        <p:spPr>
          <a:xfrm>
            <a:off x="1506953" y="979530"/>
            <a:ext cx="3834861" cy="5593402"/>
          </a:xfrm>
        </p:spPr>
        <p:txBody>
          <a:bodyPr vert="horz" lIns="91440" tIns="45720" rIns="91440" bIns="45720" rtlCol="0" anchor="t">
            <a:noAutofit/>
          </a:bodyPr>
          <a:lstStyle/>
          <a:p>
            <a:pPr marL="0" indent="0">
              <a:lnSpc>
                <a:spcPct val="100000"/>
              </a:lnSpc>
              <a:buNone/>
            </a:pPr>
            <a:endParaRPr lang="en-US" sz="1800">
              <a:solidFill>
                <a:schemeClr val="bg1"/>
              </a:solidFill>
            </a:endParaRPr>
          </a:p>
          <a:p>
            <a:pPr marL="0" indent="0">
              <a:lnSpc>
                <a:spcPct val="100000"/>
              </a:lnSpc>
              <a:buNone/>
            </a:pPr>
            <a:r>
              <a:rPr lang="en-US" sz="1800" dirty="0">
                <a:solidFill>
                  <a:schemeClr val="bg1"/>
                </a:solidFill>
              </a:rPr>
              <a:t>2024 Performance </a:t>
            </a:r>
          </a:p>
          <a:p>
            <a:pPr marL="0" indent="0">
              <a:lnSpc>
                <a:spcPct val="100000"/>
              </a:lnSpc>
              <a:buNone/>
            </a:pPr>
            <a:r>
              <a:rPr lang="en-US" sz="1800" dirty="0">
                <a:solidFill>
                  <a:schemeClr val="bg1"/>
                </a:solidFill>
              </a:rPr>
              <a:t>Insights &amp; Research</a:t>
            </a:r>
          </a:p>
          <a:p>
            <a:pPr marL="0" indent="0">
              <a:lnSpc>
                <a:spcPct val="100000"/>
              </a:lnSpc>
              <a:buNone/>
            </a:pPr>
            <a:r>
              <a:rPr lang="en-US" sz="1800" dirty="0">
                <a:solidFill>
                  <a:schemeClr val="bg1"/>
                </a:solidFill>
              </a:rPr>
              <a:t>RFP Response</a:t>
            </a:r>
          </a:p>
          <a:p>
            <a:pPr>
              <a:lnSpc>
                <a:spcPct val="100000"/>
              </a:lnSpc>
            </a:pPr>
            <a:r>
              <a:rPr lang="en-US" sz="1800" dirty="0">
                <a:solidFill>
                  <a:schemeClr val="bg1"/>
                </a:solidFill>
              </a:rPr>
              <a:t>3 Creative Approaches</a:t>
            </a:r>
          </a:p>
          <a:p>
            <a:pPr>
              <a:lnSpc>
                <a:spcPct val="100000"/>
              </a:lnSpc>
            </a:pPr>
            <a:r>
              <a:rPr lang="en-US" sz="1800" dirty="0">
                <a:solidFill>
                  <a:schemeClr val="bg1"/>
                </a:solidFill>
              </a:rPr>
              <a:t>Paid Media</a:t>
            </a:r>
            <a:endParaRPr lang="en-US" dirty="0">
              <a:solidFill>
                <a:schemeClr val="bg1"/>
              </a:solidFill>
            </a:endParaRPr>
          </a:p>
          <a:p>
            <a:pPr>
              <a:lnSpc>
                <a:spcPct val="100000"/>
              </a:lnSpc>
            </a:pPr>
            <a:r>
              <a:rPr lang="en-US" sz="1800" dirty="0">
                <a:solidFill>
                  <a:schemeClr val="bg1"/>
                </a:solidFill>
              </a:rPr>
              <a:t>Recipes + Influencers</a:t>
            </a:r>
          </a:p>
          <a:p>
            <a:pPr>
              <a:lnSpc>
                <a:spcPct val="100000"/>
              </a:lnSpc>
            </a:pPr>
            <a:r>
              <a:rPr lang="en-US" sz="1800" dirty="0">
                <a:solidFill>
                  <a:schemeClr val="bg1"/>
                </a:solidFill>
              </a:rPr>
              <a:t>Social Media</a:t>
            </a:r>
          </a:p>
          <a:p>
            <a:pPr>
              <a:lnSpc>
                <a:spcPct val="100000"/>
              </a:lnSpc>
            </a:pPr>
            <a:r>
              <a:rPr lang="en-US" sz="1800" dirty="0">
                <a:solidFill>
                  <a:schemeClr val="bg1"/>
                </a:solidFill>
              </a:rPr>
              <a:t>Sweepstakes</a:t>
            </a:r>
          </a:p>
          <a:p>
            <a:pPr>
              <a:lnSpc>
                <a:spcPct val="100000"/>
              </a:lnSpc>
            </a:pPr>
            <a:r>
              <a:rPr lang="en-US" sz="1800" dirty="0">
                <a:solidFill>
                  <a:schemeClr val="bg1"/>
                </a:solidFill>
              </a:rPr>
              <a:t>Content &amp; Website</a:t>
            </a:r>
          </a:p>
          <a:p>
            <a:pPr marL="0" indent="0">
              <a:lnSpc>
                <a:spcPct val="100000"/>
              </a:lnSpc>
              <a:buNone/>
            </a:pPr>
            <a:r>
              <a:rPr lang="en-US" sz="1800" dirty="0">
                <a:solidFill>
                  <a:schemeClr val="bg1"/>
                </a:solidFill>
              </a:rPr>
              <a:t>Pricing &amp; Team</a:t>
            </a:r>
          </a:p>
        </p:txBody>
      </p:sp>
      <p:sp>
        <p:nvSpPr>
          <p:cNvPr id="4" name="Title 1">
            <a:extLst>
              <a:ext uri="{FF2B5EF4-FFF2-40B4-BE49-F238E27FC236}">
                <a16:creationId xmlns:a16="http://schemas.microsoft.com/office/drawing/2014/main" id="{27594D43-FBE6-A839-6CDD-4832E13C4F7F}"/>
              </a:ext>
            </a:extLst>
          </p:cNvPr>
          <p:cNvSpPr txBox="1">
            <a:spLocks/>
          </p:cNvSpPr>
          <p:nvPr/>
        </p:nvSpPr>
        <p:spPr>
          <a:xfrm>
            <a:off x="326136" y="36577"/>
            <a:ext cx="3953256"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Agenda</a:t>
            </a:r>
          </a:p>
        </p:txBody>
      </p:sp>
      <p:sp>
        <p:nvSpPr>
          <p:cNvPr id="10" name="Content Placeholder 2">
            <a:extLst>
              <a:ext uri="{FF2B5EF4-FFF2-40B4-BE49-F238E27FC236}">
                <a16:creationId xmlns:a16="http://schemas.microsoft.com/office/drawing/2014/main" id="{85D793C8-2369-F535-0D2A-8D8C9A259F25}"/>
              </a:ext>
            </a:extLst>
          </p:cNvPr>
          <p:cNvSpPr txBox="1">
            <a:spLocks/>
          </p:cNvSpPr>
          <p:nvPr/>
        </p:nvSpPr>
        <p:spPr>
          <a:xfrm>
            <a:off x="10276673" y="979531"/>
            <a:ext cx="827314" cy="56270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1800">
              <a:solidFill>
                <a:schemeClr val="bg1"/>
              </a:solidFill>
            </a:endParaRPr>
          </a:p>
          <a:p>
            <a:pPr marL="0" indent="0">
              <a:lnSpc>
                <a:spcPct val="100000"/>
              </a:lnSpc>
              <a:buFont typeface="Arial" panose="020B0604020202020204" pitchFamily="34" charset="0"/>
              <a:buNone/>
            </a:pPr>
            <a:r>
              <a:rPr lang="en-US" sz="1800" dirty="0">
                <a:solidFill>
                  <a:schemeClr val="bg1"/>
                </a:solidFill>
              </a:rPr>
              <a:t>4</a:t>
            </a:r>
          </a:p>
          <a:p>
            <a:pPr marL="0" indent="0">
              <a:lnSpc>
                <a:spcPct val="100000"/>
              </a:lnSpc>
              <a:buFont typeface="Arial" panose="020B0604020202020204" pitchFamily="34" charset="0"/>
              <a:buNone/>
            </a:pPr>
            <a:r>
              <a:rPr lang="en-US" sz="1800" dirty="0">
                <a:solidFill>
                  <a:schemeClr val="bg1"/>
                </a:solidFill>
              </a:rPr>
              <a:t>10</a:t>
            </a:r>
          </a:p>
          <a:p>
            <a:pPr marL="0" indent="0">
              <a:lnSpc>
                <a:spcPct val="100000"/>
              </a:lnSpc>
              <a:buFont typeface="Arial" panose="020B0604020202020204" pitchFamily="34" charset="0"/>
              <a:buNone/>
            </a:pPr>
            <a:r>
              <a:rPr lang="en-US" sz="1800" dirty="0">
                <a:solidFill>
                  <a:schemeClr val="bg1"/>
                </a:solidFill>
              </a:rPr>
              <a:t>19</a:t>
            </a:r>
          </a:p>
          <a:p>
            <a:pPr marL="0" indent="0">
              <a:lnSpc>
                <a:spcPct val="100000"/>
              </a:lnSpc>
              <a:buFont typeface="Arial" panose="020B0604020202020204" pitchFamily="34" charset="0"/>
              <a:buNone/>
            </a:pPr>
            <a:r>
              <a:rPr lang="en-US" sz="1800" dirty="0">
                <a:solidFill>
                  <a:schemeClr val="bg1"/>
                </a:solidFill>
              </a:rPr>
              <a:t>21</a:t>
            </a:r>
          </a:p>
          <a:p>
            <a:pPr marL="0" indent="0">
              <a:lnSpc>
                <a:spcPct val="100000"/>
              </a:lnSpc>
              <a:buFont typeface="Arial" panose="020B0604020202020204" pitchFamily="34" charset="0"/>
              <a:buNone/>
            </a:pPr>
            <a:r>
              <a:rPr lang="en-US" sz="1800" dirty="0">
                <a:solidFill>
                  <a:schemeClr val="bg1"/>
                </a:solidFill>
              </a:rPr>
              <a:t>39</a:t>
            </a:r>
          </a:p>
          <a:p>
            <a:pPr marL="0" indent="0">
              <a:lnSpc>
                <a:spcPct val="100000"/>
              </a:lnSpc>
              <a:buFont typeface="Arial" panose="020B0604020202020204" pitchFamily="34" charset="0"/>
              <a:buNone/>
            </a:pPr>
            <a:r>
              <a:rPr lang="en-US" sz="1800" dirty="0">
                <a:solidFill>
                  <a:schemeClr val="bg1"/>
                </a:solidFill>
              </a:rPr>
              <a:t>40</a:t>
            </a:r>
          </a:p>
          <a:p>
            <a:pPr marL="0" indent="0">
              <a:lnSpc>
                <a:spcPct val="100000"/>
              </a:lnSpc>
              <a:buFont typeface="Arial" panose="020B0604020202020204" pitchFamily="34" charset="0"/>
              <a:buNone/>
            </a:pPr>
            <a:r>
              <a:rPr lang="en-US" sz="1800" dirty="0">
                <a:solidFill>
                  <a:schemeClr val="bg1"/>
                </a:solidFill>
              </a:rPr>
              <a:t>41</a:t>
            </a:r>
          </a:p>
          <a:p>
            <a:pPr marL="0" indent="0">
              <a:lnSpc>
                <a:spcPct val="100000"/>
              </a:lnSpc>
              <a:buFont typeface="Arial" panose="020B0604020202020204" pitchFamily="34" charset="0"/>
              <a:buNone/>
            </a:pPr>
            <a:r>
              <a:rPr lang="en-US" sz="1800" dirty="0">
                <a:solidFill>
                  <a:schemeClr val="bg1"/>
                </a:solidFill>
              </a:rPr>
              <a:t>42</a:t>
            </a:r>
          </a:p>
          <a:p>
            <a:pPr marL="0" indent="0">
              <a:lnSpc>
                <a:spcPct val="100000"/>
              </a:lnSpc>
              <a:buFont typeface="Arial" panose="020B0604020202020204" pitchFamily="34" charset="0"/>
              <a:buNone/>
            </a:pPr>
            <a:r>
              <a:rPr lang="en-US" sz="1800" dirty="0">
                <a:solidFill>
                  <a:schemeClr val="bg1"/>
                </a:solidFill>
              </a:rPr>
              <a:t>44</a:t>
            </a:r>
          </a:p>
          <a:p>
            <a:pPr marL="0" indent="0">
              <a:lnSpc>
                <a:spcPct val="100000"/>
              </a:lnSpc>
              <a:buFont typeface="Arial" panose="020B0604020202020204" pitchFamily="34" charset="0"/>
              <a:buNone/>
            </a:pPr>
            <a:r>
              <a:rPr lang="en-US" sz="1800" dirty="0">
                <a:solidFill>
                  <a:schemeClr val="bg1"/>
                </a:solidFill>
              </a:rPr>
              <a:t>46</a:t>
            </a:r>
          </a:p>
          <a:p>
            <a:pPr marL="0" indent="0">
              <a:lnSpc>
                <a:spcPct val="100000"/>
              </a:lnSpc>
              <a:buFont typeface="Arial" panose="020B0604020202020204" pitchFamily="34" charset="0"/>
              <a:buNone/>
            </a:pPr>
            <a:endParaRPr lang="en-US" sz="1800" dirty="0">
              <a:solidFill>
                <a:schemeClr val="bg1"/>
              </a:solidFill>
            </a:endParaRPr>
          </a:p>
        </p:txBody>
      </p:sp>
      <p:cxnSp>
        <p:nvCxnSpPr>
          <p:cNvPr id="34" name="Straight Connector 33">
            <a:extLst>
              <a:ext uri="{FF2B5EF4-FFF2-40B4-BE49-F238E27FC236}">
                <a16:creationId xmlns:a16="http://schemas.microsoft.com/office/drawing/2014/main" id="{B4A13B14-646C-D35C-27D4-AAB64F96E35F}"/>
              </a:ext>
            </a:extLst>
          </p:cNvPr>
          <p:cNvCxnSpPr>
            <a:cxnSpLocks/>
          </p:cNvCxnSpPr>
          <p:nvPr/>
        </p:nvCxnSpPr>
        <p:spPr>
          <a:xfrm>
            <a:off x="3630803" y="1580412"/>
            <a:ext cx="6564344" cy="0"/>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9B0900B-43C8-37D1-35ED-ABB5CBEDAA08}"/>
              </a:ext>
            </a:extLst>
          </p:cNvPr>
          <p:cNvCxnSpPr>
            <a:cxnSpLocks/>
          </p:cNvCxnSpPr>
          <p:nvPr/>
        </p:nvCxnSpPr>
        <p:spPr>
          <a:xfrm>
            <a:off x="3771480" y="1976550"/>
            <a:ext cx="6423667" cy="0"/>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F4287E4-3059-43CE-1815-CEFC2803C5FE}"/>
              </a:ext>
            </a:extLst>
          </p:cNvPr>
          <p:cNvCxnSpPr>
            <a:cxnSpLocks/>
          </p:cNvCxnSpPr>
          <p:nvPr/>
        </p:nvCxnSpPr>
        <p:spPr>
          <a:xfrm>
            <a:off x="3197330" y="2372688"/>
            <a:ext cx="6997817" cy="0"/>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9CCBE6F-B003-1256-A413-904165C679E5}"/>
              </a:ext>
            </a:extLst>
          </p:cNvPr>
          <p:cNvCxnSpPr>
            <a:cxnSpLocks/>
          </p:cNvCxnSpPr>
          <p:nvPr/>
        </p:nvCxnSpPr>
        <p:spPr>
          <a:xfrm>
            <a:off x="4334188" y="2768826"/>
            <a:ext cx="5860959" cy="0"/>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4FB635A-C3D9-E7C9-C583-DE5460A55B3C}"/>
              </a:ext>
            </a:extLst>
          </p:cNvPr>
          <p:cNvCxnSpPr>
            <a:cxnSpLocks/>
          </p:cNvCxnSpPr>
          <p:nvPr/>
        </p:nvCxnSpPr>
        <p:spPr>
          <a:xfrm flipV="1">
            <a:off x="3727894" y="3164964"/>
            <a:ext cx="6467253" cy="29496"/>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6CF25B9-3A8E-B6B7-D441-894B54E430C5}"/>
              </a:ext>
            </a:extLst>
          </p:cNvPr>
          <p:cNvCxnSpPr>
            <a:cxnSpLocks/>
          </p:cNvCxnSpPr>
          <p:nvPr/>
        </p:nvCxnSpPr>
        <p:spPr>
          <a:xfrm>
            <a:off x="4280704" y="3561102"/>
            <a:ext cx="5914443" cy="0"/>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5D21FD54-666D-A90E-1737-35BCBD80211B}"/>
              </a:ext>
            </a:extLst>
          </p:cNvPr>
          <p:cNvCxnSpPr>
            <a:cxnSpLocks/>
          </p:cNvCxnSpPr>
          <p:nvPr/>
        </p:nvCxnSpPr>
        <p:spPr>
          <a:xfrm>
            <a:off x="3724274" y="3929686"/>
            <a:ext cx="6470873" cy="27554"/>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1617EA8-A549-6B90-B688-5DD78BA2814B}"/>
              </a:ext>
            </a:extLst>
          </p:cNvPr>
          <p:cNvCxnSpPr>
            <a:cxnSpLocks/>
          </p:cNvCxnSpPr>
          <p:nvPr/>
        </p:nvCxnSpPr>
        <p:spPr>
          <a:xfrm>
            <a:off x="3675668" y="4338630"/>
            <a:ext cx="6519479" cy="14748"/>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602E754-FBD2-2B64-7D64-E98208DE6819}"/>
              </a:ext>
            </a:extLst>
          </p:cNvPr>
          <p:cNvCxnSpPr>
            <a:cxnSpLocks/>
          </p:cNvCxnSpPr>
          <p:nvPr/>
        </p:nvCxnSpPr>
        <p:spPr>
          <a:xfrm>
            <a:off x="3761432" y="4749516"/>
            <a:ext cx="6433715" cy="0"/>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5C2C782-9FB4-9B6F-588D-40CA907605D4}"/>
              </a:ext>
            </a:extLst>
          </p:cNvPr>
          <p:cNvCxnSpPr>
            <a:cxnSpLocks/>
          </p:cNvCxnSpPr>
          <p:nvPr/>
        </p:nvCxnSpPr>
        <p:spPr>
          <a:xfrm>
            <a:off x="3537620" y="5173209"/>
            <a:ext cx="6659510" cy="1942"/>
          </a:xfrm>
          <a:prstGeom prst="line">
            <a:avLst/>
          </a:prstGeom>
          <a:ln w="9525">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5" name="Picture 4" descr="A white circle with black letters and dots&#10;&#10;AI-generated content may be incorrect.">
            <a:extLst>
              <a:ext uri="{FF2B5EF4-FFF2-40B4-BE49-F238E27FC236}">
                <a16:creationId xmlns:a16="http://schemas.microsoft.com/office/drawing/2014/main" id="{012B8B13-42D7-42FD-C013-1153A4BD0CF0}"/>
              </a:ext>
            </a:extLst>
          </p:cNvPr>
          <p:cNvPicPr>
            <a:picLocks noChangeAspect="1"/>
          </p:cNvPicPr>
          <p:nvPr/>
        </p:nvPicPr>
        <p:blipFill>
          <a:blip r:embed="rId2"/>
          <a:stretch>
            <a:fillRect/>
          </a:stretch>
        </p:blipFill>
        <p:spPr>
          <a:xfrm>
            <a:off x="110491" y="6350000"/>
            <a:ext cx="407438" cy="431800"/>
          </a:xfrm>
          <a:prstGeom prst="rect">
            <a:avLst/>
          </a:prstGeom>
        </p:spPr>
      </p:pic>
    </p:spTree>
    <p:extLst>
      <p:ext uri="{BB962C8B-B14F-4D97-AF65-F5344CB8AC3E}">
        <p14:creationId xmlns:p14="http://schemas.microsoft.com/office/powerpoint/2010/main" val="3950397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5FB629F-A591-5FD5-17CA-2307FBF559E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4B02B19-2EE7-FB62-4094-6F4C426FBAC8}"/>
              </a:ext>
            </a:extLst>
          </p:cNvPr>
          <p:cNvPicPr>
            <a:picLocks noChangeAspect="1"/>
          </p:cNvPicPr>
          <p:nvPr/>
        </p:nvPicPr>
        <p:blipFill>
          <a:blip r:embed="rId3"/>
          <a:stretch>
            <a:fillRect/>
          </a:stretch>
        </p:blipFill>
        <p:spPr>
          <a:xfrm>
            <a:off x="2772981" y="4563428"/>
            <a:ext cx="2194560" cy="2194560"/>
          </a:xfrm>
          <a:prstGeom prst="rect">
            <a:avLst/>
          </a:prstGeom>
        </p:spPr>
      </p:pic>
      <p:pic>
        <p:nvPicPr>
          <p:cNvPr id="12" name="Picture 11">
            <a:extLst>
              <a:ext uri="{FF2B5EF4-FFF2-40B4-BE49-F238E27FC236}">
                <a16:creationId xmlns:a16="http://schemas.microsoft.com/office/drawing/2014/main" id="{9120E340-9B4D-37AE-7BA6-B93D1B993718}"/>
              </a:ext>
            </a:extLst>
          </p:cNvPr>
          <p:cNvPicPr>
            <a:picLocks noChangeAspect="1"/>
          </p:cNvPicPr>
          <p:nvPr/>
        </p:nvPicPr>
        <p:blipFill>
          <a:blip r:embed="rId4"/>
          <a:stretch>
            <a:fillRect/>
          </a:stretch>
        </p:blipFill>
        <p:spPr>
          <a:xfrm>
            <a:off x="4996681" y="2343035"/>
            <a:ext cx="2194560" cy="2194560"/>
          </a:xfrm>
          <a:prstGeom prst="rect">
            <a:avLst/>
          </a:prstGeom>
        </p:spPr>
      </p:pic>
      <p:pic>
        <p:nvPicPr>
          <p:cNvPr id="4" name="Picture 3" descr="A bowl of beans and a can of beans&#10;&#10;AI-generated content may be incorrect.">
            <a:extLst>
              <a:ext uri="{FF2B5EF4-FFF2-40B4-BE49-F238E27FC236}">
                <a16:creationId xmlns:a16="http://schemas.microsoft.com/office/drawing/2014/main" id="{8936E748-2688-47A7-5E58-F9520C876F20}"/>
              </a:ext>
            </a:extLst>
          </p:cNvPr>
          <p:cNvPicPr>
            <a:picLocks noChangeAspect="1"/>
          </p:cNvPicPr>
          <p:nvPr/>
        </p:nvPicPr>
        <p:blipFill>
          <a:blip r:embed="rId5"/>
          <a:stretch>
            <a:fillRect/>
          </a:stretch>
        </p:blipFill>
        <p:spPr>
          <a:xfrm>
            <a:off x="7224460" y="4563428"/>
            <a:ext cx="2194560" cy="2194560"/>
          </a:xfrm>
          <a:prstGeom prst="rect">
            <a:avLst/>
          </a:prstGeom>
        </p:spPr>
      </p:pic>
      <p:pic>
        <p:nvPicPr>
          <p:cNvPr id="20" name="Picture 19" descr="A bowl of food next to a can&#10;&#10;AI-generated content may be incorrect.">
            <a:extLst>
              <a:ext uri="{FF2B5EF4-FFF2-40B4-BE49-F238E27FC236}">
                <a16:creationId xmlns:a16="http://schemas.microsoft.com/office/drawing/2014/main" id="{A3931C48-71E5-D005-C2B4-95122E6B23DF}"/>
              </a:ext>
            </a:extLst>
          </p:cNvPr>
          <p:cNvPicPr>
            <a:picLocks noChangeAspect="1"/>
          </p:cNvPicPr>
          <p:nvPr/>
        </p:nvPicPr>
        <p:blipFill>
          <a:blip r:embed="rId6"/>
          <a:stretch>
            <a:fillRect/>
          </a:stretch>
        </p:blipFill>
        <p:spPr>
          <a:xfrm>
            <a:off x="2772981" y="2343035"/>
            <a:ext cx="2194560" cy="2194560"/>
          </a:xfrm>
          <a:prstGeom prst="rect">
            <a:avLst/>
          </a:prstGeom>
        </p:spPr>
      </p:pic>
      <p:pic>
        <p:nvPicPr>
          <p:cNvPr id="17" name="Picture 16" descr="A can of green beans and a bowl of green beans&#10;&#10;AI-generated content may be incorrect.">
            <a:extLst>
              <a:ext uri="{FF2B5EF4-FFF2-40B4-BE49-F238E27FC236}">
                <a16:creationId xmlns:a16="http://schemas.microsoft.com/office/drawing/2014/main" id="{8C91EC84-3B6D-3E86-6154-64BA980D35D8}"/>
              </a:ext>
            </a:extLst>
          </p:cNvPr>
          <p:cNvPicPr>
            <a:picLocks noChangeAspect="1"/>
          </p:cNvPicPr>
          <p:nvPr/>
        </p:nvPicPr>
        <p:blipFill>
          <a:blip r:embed="rId7"/>
          <a:stretch>
            <a:fillRect/>
          </a:stretch>
        </p:blipFill>
        <p:spPr>
          <a:xfrm>
            <a:off x="4996681" y="113161"/>
            <a:ext cx="2194560" cy="2194560"/>
          </a:xfrm>
          <a:prstGeom prst="rect">
            <a:avLst/>
          </a:prstGeom>
        </p:spPr>
      </p:pic>
      <p:sp>
        <p:nvSpPr>
          <p:cNvPr id="5" name="Oval 4">
            <a:extLst>
              <a:ext uri="{FF2B5EF4-FFF2-40B4-BE49-F238E27FC236}">
                <a16:creationId xmlns:a16="http://schemas.microsoft.com/office/drawing/2014/main" id="{BDE63107-A150-0F39-4DE5-CADEFA27F6D2}"/>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D4DB3D1-8BFC-D2B9-3A05-84AEDBEC690F}"/>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30</a:t>
            </a:fld>
            <a:endParaRPr lang="en-US">
              <a:solidFill>
                <a:schemeClr val="tx1"/>
              </a:solidFill>
            </a:endParaRPr>
          </a:p>
        </p:txBody>
      </p:sp>
      <p:pic>
        <p:nvPicPr>
          <p:cNvPr id="10" name="Picture 9" descr="A bowl of red beans&#10;&#10;AI-generated content may be incorrect.">
            <a:extLst>
              <a:ext uri="{FF2B5EF4-FFF2-40B4-BE49-F238E27FC236}">
                <a16:creationId xmlns:a16="http://schemas.microsoft.com/office/drawing/2014/main" id="{9E999AD4-C42C-5B8C-2C63-39A8237805C4}"/>
              </a:ext>
            </a:extLst>
          </p:cNvPr>
          <p:cNvPicPr>
            <a:picLocks noChangeAspect="1"/>
          </p:cNvPicPr>
          <p:nvPr/>
        </p:nvPicPr>
        <p:blipFill>
          <a:blip r:embed="rId8"/>
          <a:stretch>
            <a:fillRect/>
          </a:stretch>
        </p:blipFill>
        <p:spPr>
          <a:xfrm>
            <a:off x="4996681" y="4563428"/>
            <a:ext cx="2194560" cy="2194560"/>
          </a:xfrm>
          <a:prstGeom prst="rect">
            <a:avLst/>
          </a:prstGeom>
        </p:spPr>
      </p:pic>
      <p:pic>
        <p:nvPicPr>
          <p:cNvPr id="11" name="Picture 10" descr="A bowl of food with a spoon and text&#10;&#10;AI-generated content may be incorrect.">
            <a:extLst>
              <a:ext uri="{FF2B5EF4-FFF2-40B4-BE49-F238E27FC236}">
                <a16:creationId xmlns:a16="http://schemas.microsoft.com/office/drawing/2014/main" id="{EE63C7A3-8B20-FACE-668A-E0077C258596}"/>
              </a:ext>
            </a:extLst>
          </p:cNvPr>
          <p:cNvPicPr>
            <a:picLocks noChangeAspect="1"/>
          </p:cNvPicPr>
          <p:nvPr/>
        </p:nvPicPr>
        <p:blipFill>
          <a:blip r:embed="rId9"/>
          <a:stretch>
            <a:fillRect/>
          </a:stretch>
        </p:blipFill>
        <p:spPr>
          <a:xfrm>
            <a:off x="7224460" y="2343035"/>
            <a:ext cx="2194560" cy="2194560"/>
          </a:xfrm>
          <a:prstGeom prst="rect">
            <a:avLst/>
          </a:prstGeom>
        </p:spPr>
      </p:pic>
      <p:pic>
        <p:nvPicPr>
          <p:cNvPr id="13" name="Picture 12">
            <a:extLst>
              <a:ext uri="{FF2B5EF4-FFF2-40B4-BE49-F238E27FC236}">
                <a16:creationId xmlns:a16="http://schemas.microsoft.com/office/drawing/2014/main" id="{9DEA5384-2AE8-74E8-831C-D43164F2319D}"/>
              </a:ext>
            </a:extLst>
          </p:cNvPr>
          <p:cNvPicPr>
            <a:picLocks noChangeAspect="1"/>
          </p:cNvPicPr>
          <p:nvPr/>
        </p:nvPicPr>
        <p:blipFill>
          <a:blip r:embed="rId10"/>
          <a:stretch>
            <a:fillRect/>
          </a:stretch>
        </p:blipFill>
        <p:spPr>
          <a:xfrm>
            <a:off x="7224460" y="113161"/>
            <a:ext cx="2194560" cy="2194560"/>
          </a:xfrm>
          <a:prstGeom prst="rect">
            <a:avLst/>
          </a:prstGeom>
        </p:spPr>
      </p:pic>
      <p:pic>
        <p:nvPicPr>
          <p:cNvPr id="16" name="Picture 15" descr="A bowl of cut green beans&#10;&#10;AI-generated content may be incorrect.">
            <a:extLst>
              <a:ext uri="{FF2B5EF4-FFF2-40B4-BE49-F238E27FC236}">
                <a16:creationId xmlns:a16="http://schemas.microsoft.com/office/drawing/2014/main" id="{5F63BC01-1B55-908F-97CC-058A222EC338}"/>
              </a:ext>
            </a:extLst>
          </p:cNvPr>
          <p:cNvPicPr>
            <a:picLocks noChangeAspect="1"/>
          </p:cNvPicPr>
          <p:nvPr/>
        </p:nvPicPr>
        <p:blipFill>
          <a:blip r:embed="rId11"/>
          <a:stretch>
            <a:fillRect/>
          </a:stretch>
        </p:blipFill>
        <p:spPr>
          <a:xfrm>
            <a:off x="2772981" y="113161"/>
            <a:ext cx="2194560" cy="2194560"/>
          </a:xfrm>
          <a:prstGeom prst="rect">
            <a:avLst/>
          </a:prstGeom>
        </p:spPr>
      </p:pic>
      <p:pic>
        <p:nvPicPr>
          <p:cNvPr id="3" name="Picture 2" descr="A white circle with black letters and dots&#10;&#10;AI-generated content may be incorrect.">
            <a:extLst>
              <a:ext uri="{FF2B5EF4-FFF2-40B4-BE49-F238E27FC236}">
                <a16:creationId xmlns:a16="http://schemas.microsoft.com/office/drawing/2014/main" id="{A8CDC070-01B0-0731-065F-23BB1E0366AD}"/>
              </a:ext>
            </a:extLst>
          </p:cNvPr>
          <p:cNvPicPr>
            <a:picLocks noChangeAspect="1"/>
          </p:cNvPicPr>
          <p:nvPr/>
        </p:nvPicPr>
        <p:blipFill>
          <a:blip r:embed="rId12"/>
          <a:stretch>
            <a:fillRect/>
          </a:stretch>
        </p:blipFill>
        <p:spPr>
          <a:xfrm>
            <a:off x="110491" y="6350000"/>
            <a:ext cx="407438" cy="431800"/>
          </a:xfrm>
          <a:prstGeom prst="rect">
            <a:avLst/>
          </a:prstGeom>
        </p:spPr>
      </p:pic>
    </p:spTree>
    <p:extLst>
      <p:ext uri="{BB962C8B-B14F-4D97-AF65-F5344CB8AC3E}">
        <p14:creationId xmlns:p14="http://schemas.microsoft.com/office/powerpoint/2010/main" val="1153015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C8DDE8F-ED26-842F-C8CA-3F8BD5173948}"/>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92DD98C-9B24-EDE5-A433-1FC2AC206013}"/>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31</a:t>
            </a:fld>
            <a:endParaRPr lang="en-US">
              <a:solidFill>
                <a:schemeClr val="tx1"/>
              </a:solidFill>
            </a:endParaRPr>
          </a:p>
        </p:txBody>
      </p:sp>
      <p:pic>
        <p:nvPicPr>
          <p:cNvPr id="4" name="Picture 3" descr="A white circle with black letters and dots&#10;&#10;AI-generated content may be incorrect.">
            <a:extLst>
              <a:ext uri="{FF2B5EF4-FFF2-40B4-BE49-F238E27FC236}">
                <a16:creationId xmlns:a16="http://schemas.microsoft.com/office/drawing/2014/main" id="{8DCBF8AB-CD72-9EAF-F979-867F7AFB24F7}"/>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1021795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99D28-B9F2-2EF2-4DEB-A696790DEDC1}"/>
            </a:ext>
          </a:extLst>
        </p:cNvPr>
        <p:cNvGrpSpPr/>
        <p:nvPr/>
      </p:nvGrpSpPr>
      <p:grpSpPr>
        <a:xfrm>
          <a:off x="0" y="0"/>
          <a:ext cx="0" cy="0"/>
          <a:chOff x="0" y="0"/>
          <a:chExt cx="0" cy="0"/>
        </a:xfrm>
      </p:grpSpPr>
      <p:pic>
        <p:nvPicPr>
          <p:cNvPr id="5" name="Picture 4" descr="A photo frame on a colorful background&#10;&#10;AI-generated content may be incorrect.">
            <a:extLst>
              <a:ext uri="{FF2B5EF4-FFF2-40B4-BE49-F238E27FC236}">
                <a16:creationId xmlns:a16="http://schemas.microsoft.com/office/drawing/2014/main" id="{28C0D76D-0951-78A7-D1DF-6F2203E6711F}"/>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28BC234-1F95-B832-7A6C-1549ECA89C6D}"/>
              </a:ext>
            </a:extLst>
          </p:cNvPr>
          <p:cNvSpPr txBox="1">
            <a:spLocks/>
          </p:cNvSpPr>
          <p:nvPr/>
        </p:nvSpPr>
        <p:spPr>
          <a:xfrm>
            <a:off x="0" y="2293848"/>
            <a:ext cx="12192000" cy="2189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800"/>
              </a:lnSpc>
            </a:pPr>
            <a:r>
              <a:rPr lang="en-US" sz="3400"/>
              <a:t>Creative Option 3</a:t>
            </a:r>
          </a:p>
          <a:p>
            <a:pPr algn="ctr">
              <a:lnSpc>
                <a:spcPts val="6800"/>
              </a:lnSpc>
            </a:pPr>
            <a:endParaRPr lang="en-US" sz="4800" b="1"/>
          </a:p>
        </p:txBody>
      </p:sp>
      <p:pic>
        <p:nvPicPr>
          <p:cNvPr id="2" name="Picture 1" descr="A white circle with black letters and dots&#10;&#10;AI-generated content may be incorrect.">
            <a:extLst>
              <a:ext uri="{FF2B5EF4-FFF2-40B4-BE49-F238E27FC236}">
                <a16:creationId xmlns:a16="http://schemas.microsoft.com/office/drawing/2014/main" id="{FA40106E-D6D9-2775-FCD3-77788820BAE8}"/>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350800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8BA95E2-C40A-5AFB-E7D4-30BABE25D620}"/>
            </a:ext>
          </a:extLst>
        </p:cNvPr>
        <p:cNvGrpSpPr/>
        <p:nvPr/>
      </p:nvGrpSpPr>
      <p:grpSpPr>
        <a:xfrm>
          <a:off x="0" y="0"/>
          <a:ext cx="0" cy="0"/>
          <a:chOff x="0" y="0"/>
          <a:chExt cx="0" cy="0"/>
        </a:xfrm>
      </p:grpSpPr>
      <p:pic>
        <p:nvPicPr>
          <p:cNvPr id="3" name="Picture 2" descr="A white circle with black letters and dots&#10;&#10;AI-generated content may be incorrect.">
            <a:extLst>
              <a:ext uri="{FF2B5EF4-FFF2-40B4-BE49-F238E27FC236}">
                <a16:creationId xmlns:a16="http://schemas.microsoft.com/office/drawing/2014/main" id="{B07FEE14-57FA-2E44-7A29-259A7EB712B2}"/>
              </a:ext>
            </a:extLst>
          </p:cNvPr>
          <p:cNvPicPr>
            <a:picLocks noChangeAspect="1"/>
          </p:cNvPicPr>
          <p:nvPr/>
        </p:nvPicPr>
        <p:blipFill>
          <a:blip r:embed="rId4"/>
          <a:stretch>
            <a:fillRect/>
          </a:stretch>
        </p:blipFill>
        <p:spPr>
          <a:xfrm>
            <a:off x="110491" y="6350000"/>
            <a:ext cx="407438" cy="431800"/>
          </a:xfrm>
          <a:prstGeom prst="rect">
            <a:avLst/>
          </a:prstGeom>
        </p:spPr>
      </p:pic>
      <p:sp>
        <p:nvSpPr>
          <p:cNvPr id="5" name="Oval 4">
            <a:extLst>
              <a:ext uri="{FF2B5EF4-FFF2-40B4-BE49-F238E27FC236}">
                <a16:creationId xmlns:a16="http://schemas.microsoft.com/office/drawing/2014/main" id="{79EA32D9-8DBA-AAC5-0589-A191C2465970}"/>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33BC4A1-EF6E-7EC7-E90F-0D87B43EB153}"/>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33</a:t>
            </a:fld>
            <a:endParaRPr lang="en-US">
              <a:solidFill>
                <a:schemeClr val="tx1"/>
              </a:solidFill>
            </a:endParaRPr>
          </a:p>
        </p:txBody>
      </p:sp>
    </p:spTree>
    <p:extLst>
      <p:ext uri="{BB962C8B-B14F-4D97-AF65-F5344CB8AC3E}">
        <p14:creationId xmlns:p14="http://schemas.microsoft.com/office/powerpoint/2010/main" val="2680853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D08C93D-B3EB-05F5-D864-FF871DE452C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91908BC-EC4B-45BC-FD09-BF2A49CCA349}"/>
              </a:ext>
            </a:extLst>
          </p:cNvPr>
          <p:cNvSpPr txBox="1"/>
          <p:nvPr/>
        </p:nvSpPr>
        <p:spPr>
          <a:xfrm>
            <a:off x="637065" y="7566725"/>
            <a:ext cx="90269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Just throwing in 2 design style ideas Roeni/Nancy came across – not sure which creative avenue it may go with so just dropping here </a:t>
            </a:r>
          </a:p>
        </p:txBody>
      </p:sp>
      <p:pic>
        <p:nvPicPr>
          <p:cNvPr id="12" name="Picture 11" descr="A phone with a screen on it&#10;&#10;Description automatically generated with medium confidence">
            <a:extLst>
              <a:ext uri="{FF2B5EF4-FFF2-40B4-BE49-F238E27FC236}">
                <a16:creationId xmlns:a16="http://schemas.microsoft.com/office/drawing/2014/main" id="{06EC0E75-93A9-CE99-8068-C4D5B3B3FD2B}"/>
              </a:ext>
            </a:extLst>
          </p:cNvPr>
          <p:cNvPicPr>
            <a:picLocks noChangeAspect="1"/>
          </p:cNvPicPr>
          <p:nvPr/>
        </p:nvPicPr>
        <p:blipFill>
          <a:blip r:embed="rId4"/>
          <a:stretch>
            <a:fillRect/>
          </a:stretch>
        </p:blipFill>
        <p:spPr>
          <a:xfrm>
            <a:off x="-191330" y="9208894"/>
            <a:ext cx="5031620" cy="1573044"/>
          </a:xfrm>
          <a:prstGeom prst="rect">
            <a:avLst/>
          </a:prstGeom>
        </p:spPr>
      </p:pic>
      <p:sp>
        <p:nvSpPr>
          <p:cNvPr id="13" name="TextBox 12">
            <a:extLst>
              <a:ext uri="{FF2B5EF4-FFF2-40B4-BE49-F238E27FC236}">
                <a16:creationId xmlns:a16="http://schemas.microsoft.com/office/drawing/2014/main" id="{D3F5CCBE-22DF-B1A3-A827-3CFCD5486B7B}"/>
              </a:ext>
            </a:extLst>
          </p:cNvPr>
          <p:cNvSpPr txBox="1"/>
          <p:nvPr/>
        </p:nvSpPr>
        <p:spPr>
          <a:xfrm>
            <a:off x="55412" y="8412149"/>
            <a:ext cx="45284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Cut out – shapes could be the outline of the mountians/valley or the shape of the beens/pumpklin</a:t>
            </a:r>
          </a:p>
        </p:txBody>
      </p:sp>
      <p:pic>
        <p:nvPicPr>
          <p:cNvPr id="14" name="Picture 13" descr="A collage of images of people walking&#10;&#10;Description automatically generated">
            <a:extLst>
              <a:ext uri="{FF2B5EF4-FFF2-40B4-BE49-F238E27FC236}">
                <a16:creationId xmlns:a16="http://schemas.microsoft.com/office/drawing/2014/main" id="{8EBAA128-EC76-4ED7-8C63-50AB1A0D815F}"/>
              </a:ext>
            </a:extLst>
          </p:cNvPr>
          <p:cNvPicPr>
            <a:picLocks noChangeAspect="1"/>
          </p:cNvPicPr>
          <p:nvPr/>
        </p:nvPicPr>
        <p:blipFill>
          <a:blip r:embed="rId5"/>
          <a:stretch>
            <a:fillRect/>
          </a:stretch>
        </p:blipFill>
        <p:spPr>
          <a:xfrm>
            <a:off x="-101673" y="10896285"/>
            <a:ext cx="4525735" cy="1657502"/>
          </a:xfrm>
          <a:prstGeom prst="rect">
            <a:avLst/>
          </a:prstGeom>
        </p:spPr>
      </p:pic>
      <p:pic>
        <p:nvPicPr>
          <p:cNvPr id="15" name="Picture 14" descr="A person wearing headphones&#10;&#10;Description automatically generated">
            <a:extLst>
              <a:ext uri="{FF2B5EF4-FFF2-40B4-BE49-F238E27FC236}">
                <a16:creationId xmlns:a16="http://schemas.microsoft.com/office/drawing/2014/main" id="{BFF42EAC-3844-412C-7138-6BB7B768C382}"/>
              </a:ext>
            </a:extLst>
          </p:cNvPr>
          <p:cNvPicPr>
            <a:picLocks noChangeAspect="1"/>
          </p:cNvPicPr>
          <p:nvPr/>
        </p:nvPicPr>
        <p:blipFill>
          <a:blip r:embed="rId6"/>
          <a:stretch>
            <a:fillRect/>
          </a:stretch>
        </p:blipFill>
        <p:spPr>
          <a:xfrm>
            <a:off x="-190120" y="12554466"/>
            <a:ext cx="3106058" cy="1667329"/>
          </a:xfrm>
          <a:prstGeom prst="rect">
            <a:avLst/>
          </a:prstGeom>
        </p:spPr>
      </p:pic>
      <p:sp>
        <p:nvSpPr>
          <p:cNvPr id="16" name="TextBox 15">
            <a:extLst>
              <a:ext uri="{FF2B5EF4-FFF2-40B4-BE49-F238E27FC236}">
                <a16:creationId xmlns:a16="http://schemas.microsoft.com/office/drawing/2014/main" id="{220BB2A9-2F96-FB3D-760D-E520520E290B}"/>
              </a:ext>
            </a:extLst>
          </p:cNvPr>
          <p:cNvSpPr txBox="1"/>
          <p:nvPr/>
        </p:nvSpPr>
        <p:spPr>
          <a:xfrm>
            <a:off x="6739345" y="8202322"/>
            <a:ext cx="45284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Whimiscal illustration– bright colors/new take on the illustration style of current site</a:t>
            </a:r>
            <a:br>
              <a:rPr lang="en-US"/>
            </a:br>
            <a:r>
              <a:rPr lang="en-US"/>
              <a:t>Inspo website: </a:t>
            </a:r>
            <a:r>
              <a:rPr lang="en-US">
                <a:ea typeface="+mn-lt"/>
                <a:cs typeface="+mn-lt"/>
                <a:hlinkClick r:id="rId7"/>
              </a:rPr>
              <a:t>https://www.graza.co/</a:t>
            </a:r>
            <a:r>
              <a:rPr lang="en-US">
                <a:ea typeface="+mn-lt"/>
                <a:cs typeface="+mn-lt"/>
              </a:rPr>
              <a:t> </a:t>
            </a:r>
            <a:endParaRPr lang="en-US"/>
          </a:p>
        </p:txBody>
      </p:sp>
      <p:pic>
        <p:nvPicPr>
          <p:cNvPr id="17" name="Picture 16" descr="A bottle of olive oil&#10;&#10;AI-generated content may be incorrect.">
            <a:extLst>
              <a:ext uri="{FF2B5EF4-FFF2-40B4-BE49-F238E27FC236}">
                <a16:creationId xmlns:a16="http://schemas.microsoft.com/office/drawing/2014/main" id="{FEB3FE6D-1F5D-2F78-8F2B-142ACD467F35}"/>
              </a:ext>
            </a:extLst>
          </p:cNvPr>
          <p:cNvPicPr>
            <a:picLocks noChangeAspect="1"/>
          </p:cNvPicPr>
          <p:nvPr/>
        </p:nvPicPr>
        <p:blipFill>
          <a:blip r:embed="rId8"/>
          <a:stretch>
            <a:fillRect/>
          </a:stretch>
        </p:blipFill>
        <p:spPr>
          <a:xfrm>
            <a:off x="7301256" y="9210961"/>
            <a:ext cx="3446395" cy="1660941"/>
          </a:xfrm>
          <a:prstGeom prst="rect">
            <a:avLst/>
          </a:prstGeom>
        </p:spPr>
      </p:pic>
      <p:pic>
        <p:nvPicPr>
          <p:cNvPr id="18" name="Picture 17" descr="A cartoon of a person sitting on a cherry branch&#10;&#10;AI-generated content may be incorrect.">
            <a:extLst>
              <a:ext uri="{FF2B5EF4-FFF2-40B4-BE49-F238E27FC236}">
                <a16:creationId xmlns:a16="http://schemas.microsoft.com/office/drawing/2014/main" id="{3CC900D8-169B-C0BC-BBFF-1A5390F1DA16}"/>
              </a:ext>
            </a:extLst>
          </p:cNvPr>
          <p:cNvPicPr>
            <a:picLocks noChangeAspect="1"/>
          </p:cNvPicPr>
          <p:nvPr/>
        </p:nvPicPr>
        <p:blipFill>
          <a:blip r:embed="rId9"/>
          <a:stretch>
            <a:fillRect/>
          </a:stretch>
        </p:blipFill>
        <p:spPr>
          <a:xfrm>
            <a:off x="9264578" y="10730889"/>
            <a:ext cx="2733401" cy="1812650"/>
          </a:xfrm>
          <a:prstGeom prst="rect">
            <a:avLst/>
          </a:prstGeom>
        </p:spPr>
      </p:pic>
      <p:pic>
        <p:nvPicPr>
          <p:cNvPr id="19" name="Picture 18" descr="A hand holding a pear&#10;&#10;AI-generated content may be incorrect.">
            <a:extLst>
              <a:ext uri="{FF2B5EF4-FFF2-40B4-BE49-F238E27FC236}">
                <a16:creationId xmlns:a16="http://schemas.microsoft.com/office/drawing/2014/main" id="{35EF0C9F-8EA6-F7CE-A71E-94C6BBF66523}"/>
              </a:ext>
            </a:extLst>
          </p:cNvPr>
          <p:cNvPicPr>
            <a:picLocks noChangeAspect="1"/>
          </p:cNvPicPr>
          <p:nvPr/>
        </p:nvPicPr>
        <p:blipFill>
          <a:blip r:embed="rId10"/>
          <a:stretch>
            <a:fillRect/>
          </a:stretch>
        </p:blipFill>
        <p:spPr>
          <a:xfrm>
            <a:off x="5472939" y="11175251"/>
            <a:ext cx="3337202" cy="2216013"/>
          </a:xfrm>
          <a:prstGeom prst="rect">
            <a:avLst/>
          </a:prstGeom>
        </p:spPr>
      </p:pic>
      <p:pic>
        <p:nvPicPr>
          <p:cNvPr id="20" name="Picture 19">
            <a:extLst>
              <a:ext uri="{FF2B5EF4-FFF2-40B4-BE49-F238E27FC236}">
                <a16:creationId xmlns:a16="http://schemas.microsoft.com/office/drawing/2014/main" id="{70E73534-934F-483C-EA6F-8025728C238C}"/>
              </a:ext>
            </a:extLst>
          </p:cNvPr>
          <p:cNvPicPr>
            <a:picLocks noChangeAspect="1"/>
          </p:cNvPicPr>
          <p:nvPr/>
        </p:nvPicPr>
        <p:blipFill>
          <a:blip r:embed="rId11"/>
          <a:stretch>
            <a:fillRect/>
          </a:stretch>
        </p:blipFill>
        <p:spPr>
          <a:xfrm>
            <a:off x="8805516" y="12396867"/>
            <a:ext cx="3386484" cy="2577825"/>
          </a:xfrm>
          <a:prstGeom prst="rect">
            <a:avLst/>
          </a:prstGeom>
        </p:spPr>
      </p:pic>
      <p:sp>
        <p:nvSpPr>
          <p:cNvPr id="21" name="Oval 20">
            <a:extLst>
              <a:ext uri="{FF2B5EF4-FFF2-40B4-BE49-F238E27FC236}">
                <a16:creationId xmlns:a16="http://schemas.microsoft.com/office/drawing/2014/main" id="{B6DBCF77-D57E-685F-6370-E9B1569063E7}"/>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60A29D85-8F0E-BB56-92A2-4ECE59D2D855}"/>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34</a:t>
            </a:fld>
            <a:endParaRPr lang="en-US">
              <a:solidFill>
                <a:schemeClr val="tx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00F1485E-49B1-8380-1062-13793171C695}"/>
              </a:ext>
            </a:extLst>
          </p:cNvPr>
          <p:cNvPicPr>
            <a:picLocks noChangeAspect="1"/>
          </p:cNvPicPr>
          <p:nvPr/>
        </p:nvPicPr>
        <p:blipFill>
          <a:blip r:embed="rId12"/>
          <a:stretch>
            <a:fillRect/>
          </a:stretch>
        </p:blipFill>
        <p:spPr>
          <a:xfrm>
            <a:off x="110491" y="6350000"/>
            <a:ext cx="407438" cy="431800"/>
          </a:xfrm>
          <a:prstGeom prst="rect">
            <a:avLst/>
          </a:prstGeom>
        </p:spPr>
      </p:pic>
      <p:sp>
        <p:nvSpPr>
          <p:cNvPr id="7" name="Content Placeholder 6">
            <a:extLst>
              <a:ext uri="{FF2B5EF4-FFF2-40B4-BE49-F238E27FC236}">
                <a16:creationId xmlns:a16="http://schemas.microsoft.com/office/drawing/2014/main" id="{19F466E1-C5D2-2003-CE77-66517C4C9D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97648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owl of beans and vegetables&#10;&#10;AI-generated content may be incorrect.">
            <a:extLst>
              <a:ext uri="{FF2B5EF4-FFF2-40B4-BE49-F238E27FC236}">
                <a16:creationId xmlns:a16="http://schemas.microsoft.com/office/drawing/2014/main" id="{DEBAA68A-DC16-D754-A3C3-B676ACB426F3}"/>
              </a:ext>
            </a:extLst>
          </p:cNvPr>
          <p:cNvPicPr>
            <a:picLocks noChangeAspect="1"/>
          </p:cNvPicPr>
          <p:nvPr/>
        </p:nvPicPr>
        <p:blipFill>
          <a:blip r:embed="rId3"/>
          <a:stretch>
            <a:fillRect/>
          </a:stretch>
        </p:blipFill>
        <p:spPr>
          <a:xfrm>
            <a:off x="4996681" y="113161"/>
            <a:ext cx="2194560" cy="2194560"/>
          </a:xfrm>
          <a:prstGeom prst="rect">
            <a:avLst/>
          </a:prstGeom>
        </p:spPr>
      </p:pic>
      <p:pic>
        <p:nvPicPr>
          <p:cNvPr id="21" name="Picture 20" descr="A bowl of soup with meat and vegetables&#10;&#10;AI-generated content may be incorrect.">
            <a:extLst>
              <a:ext uri="{FF2B5EF4-FFF2-40B4-BE49-F238E27FC236}">
                <a16:creationId xmlns:a16="http://schemas.microsoft.com/office/drawing/2014/main" id="{21207F1F-428E-B3F7-8F7F-50934746DC65}"/>
              </a:ext>
            </a:extLst>
          </p:cNvPr>
          <p:cNvPicPr>
            <a:picLocks noChangeAspect="1"/>
          </p:cNvPicPr>
          <p:nvPr/>
        </p:nvPicPr>
        <p:blipFill>
          <a:blip r:embed="rId4"/>
          <a:stretch>
            <a:fillRect/>
          </a:stretch>
        </p:blipFill>
        <p:spPr>
          <a:xfrm>
            <a:off x="7224460" y="2343035"/>
            <a:ext cx="2194560" cy="2194560"/>
          </a:xfrm>
          <a:prstGeom prst="rect">
            <a:avLst/>
          </a:prstGeom>
        </p:spPr>
      </p:pic>
      <p:pic>
        <p:nvPicPr>
          <p:cNvPr id="8" name="Picture 7" descr="A bowl of rice and beans&#10;&#10;AI-generated content may be incorrect.">
            <a:extLst>
              <a:ext uri="{FF2B5EF4-FFF2-40B4-BE49-F238E27FC236}">
                <a16:creationId xmlns:a16="http://schemas.microsoft.com/office/drawing/2014/main" id="{AD173653-A803-1B64-6D07-4F053A7F4A91}"/>
              </a:ext>
            </a:extLst>
          </p:cNvPr>
          <p:cNvPicPr>
            <a:picLocks noChangeAspect="1"/>
          </p:cNvPicPr>
          <p:nvPr/>
        </p:nvPicPr>
        <p:blipFill>
          <a:blip r:embed="rId5"/>
          <a:stretch>
            <a:fillRect/>
          </a:stretch>
        </p:blipFill>
        <p:spPr>
          <a:xfrm>
            <a:off x="4996681" y="4563428"/>
            <a:ext cx="2194560" cy="2194560"/>
          </a:xfrm>
          <a:prstGeom prst="rect">
            <a:avLst/>
          </a:prstGeom>
        </p:spPr>
      </p:pic>
      <p:pic>
        <p:nvPicPr>
          <p:cNvPr id="9" name="Picture 8" descr="A can of beans on a white tile surface&#10;&#10;AI-generated content may be incorrect.">
            <a:extLst>
              <a:ext uri="{FF2B5EF4-FFF2-40B4-BE49-F238E27FC236}">
                <a16:creationId xmlns:a16="http://schemas.microsoft.com/office/drawing/2014/main" id="{673E2C61-7CB7-A5B2-32F7-9BB365CE723D}"/>
              </a:ext>
            </a:extLst>
          </p:cNvPr>
          <p:cNvPicPr>
            <a:picLocks noChangeAspect="1"/>
          </p:cNvPicPr>
          <p:nvPr/>
        </p:nvPicPr>
        <p:blipFill>
          <a:blip r:embed="rId6"/>
          <a:stretch>
            <a:fillRect/>
          </a:stretch>
        </p:blipFill>
        <p:spPr>
          <a:xfrm>
            <a:off x="7224460" y="4563428"/>
            <a:ext cx="2194560" cy="2194560"/>
          </a:xfrm>
          <a:prstGeom prst="rect">
            <a:avLst/>
          </a:prstGeom>
        </p:spPr>
      </p:pic>
      <p:pic>
        <p:nvPicPr>
          <p:cNvPr id="10" name="Picture 9">
            <a:extLst>
              <a:ext uri="{FF2B5EF4-FFF2-40B4-BE49-F238E27FC236}">
                <a16:creationId xmlns:a16="http://schemas.microsoft.com/office/drawing/2014/main" id="{AF06F7BB-1DA5-D24A-7404-9E1D8B971A79}"/>
              </a:ext>
            </a:extLst>
          </p:cNvPr>
          <p:cNvPicPr>
            <a:picLocks noChangeAspect="1"/>
          </p:cNvPicPr>
          <p:nvPr/>
        </p:nvPicPr>
        <p:blipFill>
          <a:blip r:embed="rId7"/>
          <a:stretch>
            <a:fillRect/>
          </a:stretch>
        </p:blipFill>
        <p:spPr>
          <a:xfrm>
            <a:off x="4996681" y="2343035"/>
            <a:ext cx="2194560" cy="2194560"/>
          </a:xfrm>
          <a:prstGeom prst="rect">
            <a:avLst/>
          </a:prstGeom>
        </p:spPr>
      </p:pic>
      <p:pic>
        <p:nvPicPr>
          <p:cNvPr id="11" name="Picture 10" descr="A bowl of food with a wooden spoon&#10;&#10;AI-generated content may be incorrect.">
            <a:extLst>
              <a:ext uri="{FF2B5EF4-FFF2-40B4-BE49-F238E27FC236}">
                <a16:creationId xmlns:a16="http://schemas.microsoft.com/office/drawing/2014/main" id="{20B9A11F-3726-BB6A-F776-46A28C958981}"/>
              </a:ext>
            </a:extLst>
          </p:cNvPr>
          <p:cNvPicPr>
            <a:picLocks noChangeAspect="1"/>
          </p:cNvPicPr>
          <p:nvPr/>
        </p:nvPicPr>
        <p:blipFill>
          <a:blip r:embed="rId8"/>
          <a:stretch>
            <a:fillRect/>
          </a:stretch>
        </p:blipFill>
        <p:spPr>
          <a:xfrm>
            <a:off x="2772981" y="4563428"/>
            <a:ext cx="2194560" cy="2194560"/>
          </a:xfrm>
          <a:prstGeom prst="rect">
            <a:avLst/>
          </a:prstGeom>
        </p:spPr>
      </p:pic>
      <p:pic>
        <p:nvPicPr>
          <p:cNvPr id="13" name="Picture 12" descr="A spoon in a bowl of soup&#10;&#10;AI-generated content may be incorrect.">
            <a:extLst>
              <a:ext uri="{FF2B5EF4-FFF2-40B4-BE49-F238E27FC236}">
                <a16:creationId xmlns:a16="http://schemas.microsoft.com/office/drawing/2014/main" id="{12006137-437E-6FE3-5472-24485611D310}"/>
              </a:ext>
            </a:extLst>
          </p:cNvPr>
          <p:cNvPicPr>
            <a:picLocks noChangeAspect="1"/>
          </p:cNvPicPr>
          <p:nvPr/>
        </p:nvPicPr>
        <p:blipFill>
          <a:blip r:embed="rId9"/>
          <a:stretch>
            <a:fillRect/>
          </a:stretch>
        </p:blipFill>
        <p:spPr>
          <a:xfrm>
            <a:off x="7224460" y="113161"/>
            <a:ext cx="2194560" cy="2194560"/>
          </a:xfrm>
          <a:prstGeom prst="rect">
            <a:avLst/>
          </a:prstGeom>
        </p:spPr>
      </p:pic>
      <p:pic>
        <p:nvPicPr>
          <p:cNvPr id="15" name="Picture 14">
            <a:extLst>
              <a:ext uri="{FF2B5EF4-FFF2-40B4-BE49-F238E27FC236}">
                <a16:creationId xmlns:a16="http://schemas.microsoft.com/office/drawing/2014/main" id="{CC7C9401-C6BE-694A-91DE-FB1F4749CF29}"/>
              </a:ext>
            </a:extLst>
          </p:cNvPr>
          <p:cNvPicPr>
            <a:picLocks noChangeAspect="1"/>
          </p:cNvPicPr>
          <p:nvPr/>
        </p:nvPicPr>
        <p:blipFill>
          <a:blip r:embed="rId10"/>
          <a:stretch>
            <a:fillRect/>
          </a:stretch>
        </p:blipFill>
        <p:spPr>
          <a:xfrm>
            <a:off x="2772981" y="113161"/>
            <a:ext cx="2194560" cy="2194560"/>
          </a:xfrm>
          <a:prstGeom prst="rect">
            <a:avLst/>
          </a:prstGeom>
        </p:spPr>
      </p:pic>
      <p:pic>
        <p:nvPicPr>
          <p:cNvPr id="16" name="Picture 15" descr="A bowl of soup with vegetables and meat&#10;&#10;AI-generated content may be incorrect.">
            <a:extLst>
              <a:ext uri="{FF2B5EF4-FFF2-40B4-BE49-F238E27FC236}">
                <a16:creationId xmlns:a16="http://schemas.microsoft.com/office/drawing/2014/main" id="{008EAF65-CF4E-95D2-6072-3FB4AB6AB876}"/>
              </a:ext>
            </a:extLst>
          </p:cNvPr>
          <p:cNvPicPr>
            <a:picLocks noChangeAspect="1"/>
          </p:cNvPicPr>
          <p:nvPr/>
        </p:nvPicPr>
        <p:blipFill>
          <a:blip r:embed="rId11"/>
          <a:stretch>
            <a:fillRect/>
          </a:stretch>
        </p:blipFill>
        <p:spPr>
          <a:xfrm>
            <a:off x="2772981" y="2343035"/>
            <a:ext cx="2194560" cy="2194560"/>
          </a:xfrm>
          <a:prstGeom prst="rect">
            <a:avLst/>
          </a:prstGeom>
        </p:spPr>
      </p:pic>
      <p:sp>
        <p:nvSpPr>
          <p:cNvPr id="2" name="Oval 1">
            <a:extLst>
              <a:ext uri="{FF2B5EF4-FFF2-40B4-BE49-F238E27FC236}">
                <a16:creationId xmlns:a16="http://schemas.microsoft.com/office/drawing/2014/main" id="{F82F4E2D-BDCB-1F44-EED9-FDD87B605FB9}"/>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161ECB0-1B1A-8EF2-BBCE-9D7F4DA899A2}"/>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35</a:t>
            </a:fld>
            <a:endParaRPr lang="en-US">
              <a:solidFill>
                <a:schemeClr val="tx1"/>
              </a:solidFill>
            </a:endParaRPr>
          </a:p>
        </p:txBody>
      </p:sp>
      <p:pic>
        <p:nvPicPr>
          <p:cNvPr id="4" name="Picture 3" descr="A white circle with black letters and dots&#10;&#10;AI-generated content may be incorrect.">
            <a:extLst>
              <a:ext uri="{FF2B5EF4-FFF2-40B4-BE49-F238E27FC236}">
                <a16:creationId xmlns:a16="http://schemas.microsoft.com/office/drawing/2014/main" id="{463866A9-ED0C-57E3-4109-DD5508FBD571}"/>
              </a:ext>
            </a:extLst>
          </p:cNvPr>
          <p:cNvPicPr>
            <a:picLocks noChangeAspect="1"/>
          </p:cNvPicPr>
          <p:nvPr/>
        </p:nvPicPr>
        <p:blipFill>
          <a:blip r:embed="rId12"/>
          <a:stretch>
            <a:fillRect/>
          </a:stretch>
        </p:blipFill>
        <p:spPr>
          <a:xfrm>
            <a:off x="110491" y="6350000"/>
            <a:ext cx="407438" cy="431800"/>
          </a:xfrm>
          <a:prstGeom prst="rect">
            <a:avLst/>
          </a:prstGeom>
        </p:spPr>
      </p:pic>
    </p:spTree>
    <p:extLst>
      <p:ext uri="{BB962C8B-B14F-4D97-AF65-F5344CB8AC3E}">
        <p14:creationId xmlns:p14="http://schemas.microsoft.com/office/powerpoint/2010/main" val="599032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BF8BCB8-02D1-3DB8-743D-28ACE3D1E6F0}"/>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3A23F16B-A477-7771-3765-31EC46A73B21}"/>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944CA32D-9D3B-AB27-E210-AD9201F31F76}"/>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36</a:t>
            </a:fld>
            <a:endParaRPr lang="en-US">
              <a:solidFill>
                <a:schemeClr val="tx1"/>
              </a:solidFill>
            </a:endParaRPr>
          </a:p>
        </p:txBody>
      </p:sp>
      <p:pic>
        <p:nvPicPr>
          <p:cNvPr id="3" name="Picture 2" descr="A white circle with black letters and dots&#10;&#10;AI-generated content may be incorrect.">
            <a:extLst>
              <a:ext uri="{FF2B5EF4-FFF2-40B4-BE49-F238E27FC236}">
                <a16:creationId xmlns:a16="http://schemas.microsoft.com/office/drawing/2014/main" id="{F6CAC8C8-69DB-DEB9-FAEE-7FBAFB6316C6}"/>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860452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E0420CF-9F94-C480-63B6-982EDA0ABBFB}"/>
              </a:ext>
            </a:extLst>
          </p:cNvPr>
          <p:cNvSpPr>
            <a:spLocks noGrp="1"/>
          </p:cNvSpPr>
          <p:nvPr/>
        </p:nvSpPr>
        <p:spPr>
          <a:xfrm>
            <a:off x="0" y="364645"/>
            <a:ext cx="12192000" cy="1229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Tactical Execution:</a:t>
            </a:r>
            <a:endParaRPr lang="en-US"/>
          </a:p>
          <a:p>
            <a:pPr algn="ctr"/>
            <a:r>
              <a:rPr lang="en-US" sz="4000" b="1"/>
              <a:t>"Look for the Valley"</a:t>
            </a:r>
            <a:endParaRPr lang="en-US" sz="4000"/>
          </a:p>
        </p:txBody>
      </p:sp>
      <p:pic>
        <p:nvPicPr>
          <p:cNvPr id="2" name="Picture 1" descr="A white circle with black letters and dots&#10;&#10;AI-generated content may be incorrect.">
            <a:extLst>
              <a:ext uri="{FF2B5EF4-FFF2-40B4-BE49-F238E27FC236}">
                <a16:creationId xmlns:a16="http://schemas.microsoft.com/office/drawing/2014/main" id="{710C7F07-254A-0059-E334-391B8798125B}"/>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91983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7769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57E58-137D-BBD7-C2BE-EEDD5ACE9963}"/>
              </a:ext>
            </a:extLst>
          </p:cNvPr>
          <p:cNvSpPr>
            <a:spLocks noGrp="1"/>
          </p:cNvSpPr>
          <p:nvPr>
            <p:ph idx="1"/>
          </p:nvPr>
        </p:nvSpPr>
        <p:spPr>
          <a:xfrm>
            <a:off x="326136" y="1124973"/>
            <a:ext cx="11538762" cy="1002001"/>
          </a:xfrm>
        </p:spPr>
        <p:txBody>
          <a:bodyPr vert="horz" lIns="91440" tIns="45720" rIns="91440" bIns="45720" rtlCol="0" anchor="t">
            <a:normAutofit/>
          </a:bodyPr>
          <a:lstStyle/>
          <a:p>
            <a:pPr marL="0" indent="0">
              <a:buNone/>
            </a:pPr>
            <a:r>
              <a:rPr lang="en-US" sz="2500">
                <a:solidFill>
                  <a:srgbClr val="F9D14A"/>
                </a:solidFill>
              </a:rPr>
              <a:t>DX will increase brand awareness for Green Valley and build engagement through a multi-touch strategy that includes: </a:t>
            </a:r>
          </a:p>
        </p:txBody>
      </p:sp>
      <p:sp>
        <p:nvSpPr>
          <p:cNvPr id="2" name="TextBox 1">
            <a:extLst>
              <a:ext uri="{FF2B5EF4-FFF2-40B4-BE49-F238E27FC236}">
                <a16:creationId xmlns:a16="http://schemas.microsoft.com/office/drawing/2014/main" id="{08154EA8-4572-EBF9-65BE-D4136859F5D5}"/>
              </a:ext>
            </a:extLst>
          </p:cNvPr>
          <p:cNvSpPr txBox="1"/>
          <p:nvPr/>
        </p:nvSpPr>
        <p:spPr>
          <a:xfrm>
            <a:off x="5531612" y="4462056"/>
            <a:ext cx="34889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9D14A"/>
              </a:buClr>
              <a:buFont typeface="Arial"/>
              <a:buChar char="•"/>
            </a:pPr>
            <a:r>
              <a:rPr lang="en-US" sz="1600">
                <a:solidFill>
                  <a:schemeClr val="bg1"/>
                </a:solidFill>
              </a:rPr>
              <a:t>Email Marketing</a:t>
            </a:r>
          </a:p>
          <a:p>
            <a:pPr marL="285750" indent="-285750">
              <a:buClr>
                <a:srgbClr val="F9D14A"/>
              </a:buClr>
              <a:buFont typeface="Arial"/>
              <a:buChar char="•"/>
            </a:pPr>
            <a:r>
              <a:rPr lang="en-US" sz="1600">
                <a:solidFill>
                  <a:schemeClr val="bg1"/>
                </a:solidFill>
              </a:rPr>
              <a:t>Blog Content</a:t>
            </a:r>
          </a:p>
          <a:p>
            <a:pPr marL="285750" indent="-285750">
              <a:buClr>
                <a:srgbClr val="F9D14A"/>
              </a:buClr>
              <a:buFont typeface="Arial"/>
              <a:buChar char="•"/>
            </a:pPr>
            <a:r>
              <a:rPr lang="en-US" sz="1600">
                <a:solidFill>
                  <a:schemeClr val="bg1"/>
                </a:solidFill>
              </a:rPr>
              <a:t>Enhanced Website</a:t>
            </a:r>
          </a:p>
          <a:p>
            <a:pPr marL="285750" indent="-285750">
              <a:buClr>
                <a:srgbClr val="F9D14A"/>
              </a:buClr>
              <a:buFont typeface="Arial"/>
              <a:buChar char="•"/>
            </a:pPr>
            <a:endParaRPr lang="en-US" sz="1600">
              <a:solidFill>
                <a:schemeClr val="bg1"/>
              </a:solidFill>
            </a:endParaRPr>
          </a:p>
        </p:txBody>
      </p:sp>
      <p:sp>
        <p:nvSpPr>
          <p:cNvPr id="4" name="TextBox 3">
            <a:extLst>
              <a:ext uri="{FF2B5EF4-FFF2-40B4-BE49-F238E27FC236}">
                <a16:creationId xmlns:a16="http://schemas.microsoft.com/office/drawing/2014/main" id="{85940FC9-84BD-95CA-111B-2AB7479347E8}"/>
              </a:ext>
            </a:extLst>
          </p:cNvPr>
          <p:cNvSpPr txBox="1"/>
          <p:nvPr/>
        </p:nvSpPr>
        <p:spPr>
          <a:xfrm>
            <a:off x="1847482" y="4462056"/>
            <a:ext cx="32511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9D14A"/>
              </a:buClr>
              <a:buFont typeface="Arial"/>
              <a:buChar char="•"/>
            </a:pPr>
            <a:r>
              <a:rPr lang="en-US" sz="1600">
                <a:solidFill>
                  <a:schemeClr val="bg1"/>
                </a:solidFill>
              </a:rPr>
              <a:t>Paid Media</a:t>
            </a:r>
          </a:p>
          <a:p>
            <a:pPr marL="285750" indent="-285750">
              <a:buClr>
                <a:srgbClr val="F9D14A"/>
              </a:buClr>
              <a:buFont typeface="Arial"/>
              <a:buChar char="•"/>
            </a:pPr>
            <a:r>
              <a:rPr lang="en-US" sz="1600">
                <a:solidFill>
                  <a:schemeClr val="bg1"/>
                </a:solidFill>
              </a:rPr>
              <a:t>Influencer/Recipe Creation </a:t>
            </a:r>
          </a:p>
          <a:p>
            <a:pPr marL="285750" indent="-285750">
              <a:buClr>
                <a:srgbClr val="F9D14A"/>
              </a:buClr>
              <a:buFont typeface="Arial"/>
              <a:buChar char="•"/>
            </a:pPr>
            <a:r>
              <a:rPr lang="en-US" sz="1600">
                <a:solidFill>
                  <a:schemeClr val="bg1"/>
                </a:solidFill>
              </a:rPr>
              <a:t>Social Media</a:t>
            </a:r>
          </a:p>
          <a:p>
            <a:pPr marL="285750" indent="-285750">
              <a:buClr>
                <a:srgbClr val="F9D14A"/>
              </a:buClr>
              <a:buFont typeface="Arial"/>
              <a:buChar char="•"/>
            </a:pPr>
            <a:r>
              <a:rPr lang="en-US" sz="1600">
                <a:solidFill>
                  <a:schemeClr val="bg1"/>
                </a:solidFill>
              </a:rPr>
              <a:t>Sweepstakes</a:t>
            </a:r>
          </a:p>
          <a:p>
            <a:pPr marL="285750" indent="-285750">
              <a:buClr>
                <a:srgbClr val="F9D14A"/>
              </a:buClr>
              <a:buFont typeface="Arial"/>
              <a:buChar char="•"/>
            </a:pPr>
            <a:endParaRPr lang="en-US" sz="1600">
              <a:solidFill>
                <a:schemeClr val="bg1"/>
              </a:solidFill>
            </a:endParaRPr>
          </a:p>
        </p:txBody>
      </p:sp>
      <p:sp>
        <p:nvSpPr>
          <p:cNvPr id="5" name="Title 1">
            <a:extLst>
              <a:ext uri="{FF2B5EF4-FFF2-40B4-BE49-F238E27FC236}">
                <a16:creationId xmlns:a16="http://schemas.microsoft.com/office/drawing/2014/main" id="{68371185-E7E9-AD27-C60E-73B7843A23C1}"/>
              </a:ext>
            </a:extLst>
          </p:cNvPr>
          <p:cNvSpPr txBox="1">
            <a:spLocks/>
          </p:cNvSpPr>
          <p:nvPr/>
        </p:nvSpPr>
        <p:spPr>
          <a:xfrm>
            <a:off x="326136" y="36577"/>
            <a:ext cx="1186586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Our Integrated Approach to Success</a:t>
            </a:r>
            <a:endParaRPr lang="en-US">
              <a:solidFill>
                <a:schemeClr val="bg1"/>
              </a:solidFill>
            </a:endParaRPr>
          </a:p>
        </p:txBody>
      </p:sp>
      <p:sp>
        <p:nvSpPr>
          <p:cNvPr id="6" name="Content Placeholder 2">
            <a:extLst>
              <a:ext uri="{FF2B5EF4-FFF2-40B4-BE49-F238E27FC236}">
                <a16:creationId xmlns:a16="http://schemas.microsoft.com/office/drawing/2014/main" id="{18DCD0EA-F335-02C3-C973-7B137FF4F242}"/>
              </a:ext>
            </a:extLst>
          </p:cNvPr>
          <p:cNvSpPr txBox="1">
            <a:spLocks/>
          </p:cNvSpPr>
          <p:nvPr/>
        </p:nvSpPr>
        <p:spPr>
          <a:xfrm>
            <a:off x="1830302" y="2322744"/>
            <a:ext cx="9816549" cy="6421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chemeClr val="bg1"/>
                </a:solidFill>
                <a:ea typeface="+mn-lt"/>
                <a:cs typeface="+mn-lt"/>
              </a:rPr>
              <a:t>Targeted advertising on social media, search engines, and relevant websites to reach specific consumer segments.</a:t>
            </a:r>
            <a:endParaRPr lang="en-US" sz="1600">
              <a:solidFill>
                <a:schemeClr val="bg1"/>
              </a:solidFill>
            </a:endParaRPr>
          </a:p>
        </p:txBody>
      </p:sp>
      <p:sp>
        <p:nvSpPr>
          <p:cNvPr id="8" name="Content Placeholder 2">
            <a:extLst>
              <a:ext uri="{FF2B5EF4-FFF2-40B4-BE49-F238E27FC236}">
                <a16:creationId xmlns:a16="http://schemas.microsoft.com/office/drawing/2014/main" id="{481F97F6-668C-7875-52E3-3B5835E64B4C}"/>
              </a:ext>
            </a:extLst>
          </p:cNvPr>
          <p:cNvSpPr txBox="1">
            <a:spLocks/>
          </p:cNvSpPr>
          <p:nvPr/>
        </p:nvSpPr>
        <p:spPr>
          <a:xfrm>
            <a:off x="290945" y="2322744"/>
            <a:ext cx="1593273" cy="2900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b="1">
                <a:solidFill>
                  <a:srgbClr val="F9D14A"/>
                </a:solidFill>
                <a:ea typeface="+mn-lt"/>
                <a:cs typeface="+mn-lt"/>
              </a:rPr>
              <a:t>Paid Media:</a:t>
            </a:r>
          </a:p>
          <a:p>
            <a:pPr marL="0" indent="0" algn="r">
              <a:lnSpc>
                <a:spcPct val="100000"/>
              </a:lnSpc>
              <a:buNone/>
            </a:pPr>
            <a:endParaRPr lang="en-US" sz="1600" b="1">
              <a:solidFill>
                <a:srgbClr val="F9D14A"/>
              </a:solidFill>
              <a:ea typeface="+mn-lt"/>
              <a:cs typeface="+mn-lt"/>
            </a:endParaRPr>
          </a:p>
          <a:p>
            <a:pPr marL="0" indent="0" algn="r">
              <a:lnSpc>
                <a:spcPct val="100000"/>
              </a:lnSpc>
              <a:buNone/>
            </a:pPr>
            <a:r>
              <a:rPr lang="en-US" sz="1600" b="1">
                <a:solidFill>
                  <a:srgbClr val="F9D14A"/>
                </a:solidFill>
                <a:ea typeface="+mn-lt"/>
                <a:cs typeface="+mn-lt"/>
              </a:rPr>
              <a:t> Earned Media: </a:t>
            </a:r>
          </a:p>
          <a:p>
            <a:pPr marL="0" indent="0" algn="r">
              <a:lnSpc>
                <a:spcPct val="100000"/>
              </a:lnSpc>
              <a:buNone/>
            </a:pPr>
            <a:endParaRPr lang="en-US" sz="1600" b="1">
              <a:solidFill>
                <a:srgbClr val="F9D14A"/>
              </a:solidFill>
              <a:ea typeface="+mn-lt"/>
              <a:cs typeface="+mn-lt"/>
            </a:endParaRPr>
          </a:p>
          <a:p>
            <a:pPr marL="0" indent="0" algn="r">
              <a:lnSpc>
                <a:spcPct val="100000"/>
              </a:lnSpc>
              <a:buNone/>
            </a:pPr>
            <a:r>
              <a:rPr lang="en-US" sz="1600" b="1">
                <a:solidFill>
                  <a:srgbClr val="F9D14A"/>
                </a:solidFill>
                <a:ea typeface="+mn-lt"/>
                <a:cs typeface="+mn-lt"/>
              </a:rPr>
              <a:t>Owned Media:</a:t>
            </a:r>
            <a:endParaRPr lang="en-US" sz="1600" b="1">
              <a:solidFill>
                <a:srgbClr val="F9D14A"/>
              </a:solidFill>
            </a:endParaRPr>
          </a:p>
        </p:txBody>
      </p:sp>
      <p:sp>
        <p:nvSpPr>
          <p:cNvPr id="9" name="Content Placeholder 2">
            <a:extLst>
              <a:ext uri="{FF2B5EF4-FFF2-40B4-BE49-F238E27FC236}">
                <a16:creationId xmlns:a16="http://schemas.microsoft.com/office/drawing/2014/main" id="{92A868D4-0845-D85E-832D-E503BBBEF22C}"/>
              </a:ext>
            </a:extLst>
          </p:cNvPr>
          <p:cNvSpPr txBox="1">
            <a:spLocks/>
          </p:cNvSpPr>
          <p:nvPr/>
        </p:nvSpPr>
        <p:spPr>
          <a:xfrm>
            <a:off x="1830302" y="3823851"/>
            <a:ext cx="9816549" cy="6650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chemeClr val="bg1"/>
                </a:solidFill>
                <a:ea typeface="+mn-lt"/>
                <a:cs typeface="+mn-lt"/>
              </a:rPr>
              <a:t>Develop engaging content for Green Valley's website, blog, email, and social media channels to foster a strong online community.</a:t>
            </a:r>
            <a:endParaRPr lang="en-US" sz="1600">
              <a:solidFill>
                <a:schemeClr val="bg1"/>
              </a:solidFill>
            </a:endParaRPr>
          </a:p>
          <a:p>
            <a:pPr marL="0" indent="0">
              <a:lnSpc>
                <a:spcPct val="100000"/>
              </a:lnSpc>
              <a:buNone/>
            </a:pPr>
            <a:endParaRPr lang="en-US" sz="1600">
              <a:solidFill>
                <a:schemeClr val="bg1"/>
              </a:solidFill>
            </a:endParaRPr>
          </a:p>
        </p:txBody>
      </p:sp>
      <p:sp>
        <p:nvSpPr>
          <p:cNvPr id="10" name="Content Placeholder 2">
            <a:extLst>
              <a:ext uri="{FF2B5EF4-FFF2-40B4-BE49-F238E27FC236}">
                <a16:creationId xmlns:a16="http://schemas.microsoft.com/office/drawing/2014/main" id="{46DEF175-846B-F98B-B730-E5C283FDC302}"/>
              </a:ext>
            </a:extLst>
          </p:cNvPr>
          <p:cNvSpPr txBox="1">
            <a:spLocks/>
          </p:cNvSpPr>
          <p:nvPr/>
        </p:nvSpPr>
        <p:spPr>
          <a:xfrm>
            <a:off x="1830302" y="3054928"/>
            <a:ext cx="9816549" cy="6165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chemeClr val="bg1"/>
                </a:solidFill>
                <a:ea typeface="+mn-lt"/>
                <a:cs typeface="+mn-lt"/>
              </a:rPr>
              <a:t>Influencer partnerships to build social media awareness and strengthen brand recognition through partnerships and storytelling.</a:t>
            </a:r>
            <a:endParaRPr lang="en-US" sz="1600">
              <a:solidFill>
                <a:schemeClr val="bg1"/>
              </a:solidFill>
            </a:endParaRPr>
          </a:p>
        </p:txBody>
      </p:sp>
      <p:pic>
        <p:nvPicPr>
          <p:cNvPr id="7" name="Picture 6" descr="A white circle with black letters and dots&#10;&#10;AI-generated content may be incorrect.">
            <a:extLst>
              <a:ext uri="{FF2B5EF4-FFF2-40B4-BE49-F238E27FC236}">
                <a16:creationId xmlns:a16="http://schemas.microsoft.com/office/drawing/2014/main" id="{3FC2940F-6007-291C-4698-3EF36CE25E52}"/>
              </a:ext>
            </a:extLst>
          </p:cNvPr>
          <p:cNvPicPr>
            <a:picLocks noChangeAspect="1"/>
          </p:cNvPicPr>
          <p:nvPr/>
        </p:nvPicPr>
        <p:blipFill>
          <a:blip r:embed="rId2"/>
          <a:stretch>
            <a:fillRect/>
          </a:stretch>
        </p:blipFill>
        <p:spPr>
          <a:xfrm>
            <a:off x="110491" y="6350000"/>
            <a:ext cx="407438" cy="431800"/>
          </a:xfrm>
          <a:prstGeom prst="rect">
            <a:avLst/>
          </a:prstGeom>
        </p:spPr>
      </p:pic>
      <p:sp>
        <p:nvSpPr>
          <p:cNvPr id="11" name="Oval 10">
            <a:extLst>
              <a:ext uri="{FF2B5EF4-FFF2-40B4-BE49-F238E27FC236}">
                <a16:creationId xmlns:a16="http://schemas.microsoft.com/office/drawing/2014/main" id="{7D18355F-672D-048E-969C-189DE6B1C12F}"/>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1D34CE4-2471-CF6B-DD9A-6D244F8AD564}"/>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38</a:t>
            </a:fld>
            <a:endParaRPr lang="en-US">
              <a:solidFill>
                <a:schemeClr val="tx1"/>
              </a:solidFill>
            </a:endParaRPr>
          </a:p>
        </p:txBody>
      </p:sp>
    </p:spTree>
    <p:extLst>
      <p:ext uri="{BB962C8B-B14F-4D97-AF65-F5344CB8AC3E}">
        <p14:creationId xmlns:p14="http://schemas.microsoft.com/office/powerpoint/2010/main" val="270131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D14A"/>
        </a:solidFill>
        <a:effectLst/>
      </p:bgPr>
    </p:bg>
    <p:spTree>
      <p:nvGrpSpPr>
        <p:cNvPr id="1" name="">
          <a:extLst>
            <a:ext uri="{FF2B5EF4-FFF2-40B4-BE49-F238E27FC236}">
              <a16:creationId xmlns:a16="http://schemas.microsoft.com/office/drawing/2014/main" id="{E339CC34-1B63-4451-6861-4A9BBD3C238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5F4C591-8D58-2792-30B1-F075D9D7697A}"/>
              </a:ext>
            </a:extLst>
          </p:cNvPr>
          <p:cNvSpPr txBox="1">
            <a:spLocks/>
          </p:cNvSpPr>
          <p:nvPr/>
        </p:nvSpPr>
        <p:spPr>
          <a:xfrm>
            <a:off x="326136" y="36577"/>
            <a:ext cx="1186586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Paid Media Amplification</a:t>
            </a:r>
            <a:endParaRPr lang="en-US"/>
          </a:p>
        </p:txBody>
      </p:sp>
      <p:graphicFrame>
        <p:nvGraphicFramePr>
          <p:cNvPr id="13" name="Table 12">
            <a:extLst>
              <a:ext uri="{FF2B5EF4-FFF2-40B4-BE49-F238E27FC236}">
                <a16:creationId xmlns:a16="http://schemas.microsoft.com/office/drawing/2014/main" id="{7C6278E8-A29E-C034-C729-039F4AD6A9AE}"/>
              </a:ext>
            </a:extLst>
          </p:cNvPr>
          <p:cNvGraphicFramePr>
            <a:graphicFrameLocks noGrp="1"/>
          </p:cNvGraphicFramePr>
          <p:nvPr>
            <p:extLst>
              <p:ext uri="{D42A27DB-BD31-4B8C-83A1-F6EECF244321}">
                <p14:modId xmlns:p14="http://schemas.microsoft.com/office/powerpoint/2010/main" val="1246683886"/>
              </p:ext>
            </p:extLst>
          </p:nvPr>
        </p:nvGraphicFramePr>
        <p:xfrm>
          <a:off x="437693" y="2433752"/>
          <a:ext cx="2001234" cy="3452322"/>
        </p:xfrm>
        <a:graphic>
          <a:graphicData uri="http://schemas.openxmlformats.org/drawingml/2006/table">
            <a:tbl>
              <a:tblPr firstRow="1" bandRow="1">
                <a:tableStyleId>{69C7853C-536D-4A76-A0AE-DD22124D55A5}</a:tableStyleId>
              </a:tblPr>
              <a:tblGrid>
                <a:gridCol w="2001234">
                  <a:extLst>
                    <a:ext uri="{9D8B030D-6E8A-4147-A177-3AD203B41FA5}">
                      <a16:colId xmlns:a16="http://schemas.microsoft.com/office/drawing/2014/main" val="3766963772"/>
                    </a:ext>
                  </a:extLst>
                </a:gridCol>
              </a:tblGrid>
              <a:tr h="484510">
                <a:tc>
                  <a:txBody>
                    <a:bodyPr/>
                    <a:lstStyle/>
                    <a:p>
                      <a:pPr algn="l"/>
                      <a:endParaRPr lang="en-US">
                        <a:solidFill>
                          <a:schemeClr val="tx1"/>
                        </a:solidFill>
                      </a:endParaRPr>
                    </a:p>
                  </a:txBody>
                  <a:tcPr>
                    <a:lnL w="12700" cap="flat" cmpd="sng" algn="ctr">
                      <a:noFill/>
                      <a:prstDash val="solid"/>
                      <a:miter lim="800000"/>
                    </a:lnL>
                    <a:lnR w="12700" cap="flat" cmpd="sng" algn="ctr">
                      <a:noFill/>
                      <a:prstDash val="solid"/>
                      <a:miter lim="800000"/>
                    </a:lnR>
                    <a:lnT w="12700" cap="flat" cmpd="sng" algn="ctr">
                      <a:noFill/>
                      <a:prstDash val="solid"/>
                      <a:miter lim="800000"/>
                    </a:lnT>
                    <a:lnB w="190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392942"/>
                  </a:ext>
                </a:extLst>
              </a:tr>
              <a:tr h="2967812">
                <a:tc>
                  <a:txBody>
                    <a:bodyPr/>
                    <a:lstStyle/>
                    <a:p>
                      <a:pPr algn="l"/>
                      <a:r>
                        <a:rPr lang="en-US" sz="1400">
                          <a:solidFill>
                            <a:schemeClr val="tx1"/>
                          </a:solidFill>
                        </a:rPr>
                        <a:t>Retarget past website visitors, social followers/engagers, and video viewers to showcase the new brand awareness campaign by driving them back to the website.</a:t>
                      </a:r>
                    </a:p>
                  </a:txBody>
                  <a:tcPr>
                    <a:lnL w="12700" cap="flat" cmpd="sng" algn="ctr">
                      <a:noFill/>
                      <a:prstDash val="solid"/>
                      <a:miter lim="800000"/>
                    </a:lnL>
                    <a:lnR w="12700" cap="flat" cmpd="sng" algn="ctr">
                      <a:noFill/>
                      <a:prstDash val="solid"/>
                      <a:miter lim="800000"/>
                    </a:lnR>
                    <a:lnT w="190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FFDE6F"/>
                    </a:solidFill>
                  </a:tcPr>
                </a:tc>
                <a:extLst>
                  <a:ext uri="{0D108BD9-81ED-4DB2-BD59-A6C34878D82A}">
                    <a16:rowId xmlns:a16="http://schemas.microsoft.com/office/drawing/2014/main" val="1976016831"/>
                  </a:ext>
                </a:extLst>
              </a:tr>
            </a:tbl>
          </a:graphicData>
        </a:graphic>
      </p:graphicFrame>
      <p:graphicFrame>
        <p:nvGraphicFramePr>
          <p:cNvPr id="15" name="Table 14">
            <a:extLst>
              <a:ext uri="{FF2B5EF4-FFF2-40B4-BE49-F238E27FC236}">
                <a16:creationId xmlns:a16="http://schemas.microsoft.com/office/drawing/2014/main" id="{222FF969-9342-014A-6DAC-F578042A26B8}"/>
              </a:ext>
            </a:extLst>
          </p:cNvPr>
          <p:cNvGraphicFramePr>
            <a:graphicFrameLocks noGrp="1"/>
          </p:cNvGraphicFramePr>
          <p:nvPr>
            <p:extLst>
              <p:ext uri="{D42A27DB-BD31-4B8C-83A1-F6EECF244321}">
                <p14:modId xmlns:p14="http://schemas.microsoft.com/office/powerpoint/2010/main" val="2126371125"/>
              </p:ext>
            </p:extLst>
          </p:nvPr>
        </p:nvGraphicFramePr>
        <p:xfrm>
          <a:off x="2648536" y="2433752"/>
          <a:ext cx="2001234" cy="3452387"/>
        </p:xfrm>
        <a:graphic>
          <a:graphicData uri="http://schemas.openxmlformats.org/drawingml/2006/table">
            <a:tbl>
              <a:tblPr firstRow="1" bandRow="1">
                <a:tableStyleId>{69C7853C-536D-4A76-A0AE-DD22124D55A5}</a:tableStyleId>
              </a:tblPr>
              <a:tblGrid>
                <a:gridCol w="2001234">
                  <a:extLst>
                    <a:ext uri="{9D8B030D-6E8A-4147-A177-3AD203B41FA5}">
                      <a16:colId xmlns:a16="http://schemas.microsoft.com/office/drawing/2014/main" val="3766963772"/>
                    </a:ext>
                  </a:extLst>
                </a:gridCol>
              </a:tblGrid>
              <a:tr h="476396">
                <a:tc>
                  <a:txBody>
                    <a:bodyPr/>
                    <a:lstStyle/>
                    <a:p>
                      <a:pPr algn="l"/>
                      <a:endParaRPr lang="en-US">
                        <a:solidFill>
                          <a:schemeClr val="tx1"/>
                        </a:solidFill>
                      </a:endParaRPr>
                    </a:p>
                  </a:txBody>
                  <a:tcPr>
                    <a:lnL w="12700" cap="flat" cmpd="sng" algn="ctr">
                      <a:noFill/>
                      <a:prstDash val="solid"/>
                      <a:miter lim="800000"/>
                    </a:lnL>
                    <a:lnR w="12700" cap="flat" cmpd="sng" algn="ctr">
                      <a:noFill/>
                      <a:prstDash val="solid"/>
                      <a:miter lim="800000"/>
                    </a:lnR>
                    <a:lnT w="12700" cap="flat" cmpd="sng" algn="ctr">
                      <a:noFill/>
                      <a:prstDash val="solid"/>
                      <a:miter lim="800000"/>
                    </a:lnT>
                    <a:lnB w="190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392942"/>
                  </a:ext>
                </a:extLst>
              </a:tr>
              <a:tr h="2629426">
                <a:tc>
                  <a:txBody>
                    <a:bodyPr/>
                    <a:lstStyle/>
                    <a:p>
                      <a:pPr algn="l">
                        <a:lnSpc>
                          <a:spcPts val="1900"/>
                        </a:lnSpc>
                        <a:defRPr sz="5000" i="0">
                          <a:solidFill>
                            <a:srgbClr val="000000"/>
                          </a:solidFill>
                          <a:latin typeface="+mn-lt"/>
                          <a:ea typeface="+mn-ea"/>
                          <a:cs typeface="+mn-cs"/>
                          <a:sym typeface="Montserrat Regular"/>
                        </a:defRPr>
                      </a:pPr>
                      <a:r>
                        <a:rPr lang="en-US" sz="1400" kern="0">
                          <a:solidFill>
                            <a:schemeClr val="tx1"/>
                          </a:solidFill>
                          <a:latin typeface="+mn-lt"/>
                          <a:cs typeface="Poppins"/>
                        </a:rPr>
                        <a:t>Drive</a:t>
                      </a:r>
                      <a:r>
                        <a:rPr lang="en-US" sz="1400" kern="0">
                          <a:solidFill>
                            <a:schemeClr val="tx1"/>
                          </a:solidFill>
                          <a:latin typeface="+mn-lt"/>
                          <a:cs typeface="Poppins"/>
                          <a:sym typeface="Montserrat Light"/>
                        </a:rPr>
                        <a:t> prospective site traffic via algorithmic targeting and look-a-like models, leading users to the explore page where they can find Green Valley </a:t>
                      </a:r>
                      <a:r>
                        <a:rPr lang="en-US" sz="1400" kern="0">
                          <a:solidFill>
                            <a:schemeClr val="tx1"/>
                          </a:solidFill>
                          <a:latin typeface="+mn-lt"/>
                          <a:cs typeface="Poppins"/>
                        </a:rPr>
                        <a:t>products</a:t>
                      </a:r>
                      <a:r>
                        <a:rPr lang="en-US" sz="1400" kern="0">
                          <a:solidFill>
                            <a:schemeClr val="tx1"/>
                          </a:solidFill>
                          <a:latin typeface="+mn-lt"/>
                          <a:cs typeface="Poppins"/>
                          <a:sym typeface="Montserrat Light"/>
                        </a:rPr>
                        <a:t>/</a:t>
                      </a:r>
                      <a:r>
                        <a:rPr lang="en-US" sz="1400" kern="0">
                          <a:solidFill>
                            <a:schemeClr val="tx1"/>
                          </a:solidFill>
                          <a:latin typeface="+mn-lt"/>
                          <a:cs typeface="Poppins"/>
                        </a:rPr>
                        <a:t>locations</a:t>
                      </a:r>
                      <a:r>
                        <a:rPr lang="en-US" sz="1400" kern="0">
                          <a:solidFill>
                            <a:schemeClr val="tx1"/>
                          </a:solidFill>
                          <a:latin typeface="+mn-lt"/>
                          <a:cs typeface="Poppins"/>
                          <a:sym typeface="Montserrat Light"/>
                        </a:rPr>
                        <a:t>.</a:t>
                      </a:r>
                    </a:p>
                    <a:p>
                      <a:pPr algn="l">
                        <a:lnSpc>
                          <a:spcPts val="1900"/>
                        </a:lnSpc>
                        <a:defRPr sz="5000" i="0">
                          <a:solidFill>
                            <a:srgbClr val="000000"/>
                          </a:solidFill>
                          <a:latin typeface="+mn-lt"/>
                          <a:ea typeface="+mn-ea"/>
                          <a:cs typeface="+mn-cs"/>
                          <a:sym typeface="Montserrat Regular"/>
                        </a:defRPr>
                      </a:pPr>
                      <a:endParaRPr lang="en-US" sz="1400" kern="0">
                        <a:solidFill>
                          <a:schemeClr val="tx1"/>
                        </a:solidFill>
                        <a:latin typeface="+mn-lt"/>
                        <a:cs typeface="Poppins"/>
                        <a:sym typeface="Montserrat Light"/>
                      </a:endParaRPr>
                    </a:p>
                    <a:p>
                      <a:pPr algn="l">
                        <a:lnSpc>
                          <a:spcPts val="1900"/>
                        </a:lnSpc>
                        <a:defRPr sz="5000" i="0">
                          <a:solidFill>
                            <a:srgbClr val="000000"/>
                          </a:solidFill>
                          <a:latin typeface="+mn-lt"/>
                          <a:ea typeface="+mn-ea"/>
                          <a:cs typeface="+mn-cs"/>
                          <a:sym typeface="Montserrat Regular"/>
                        </a:defRPr>
                      </a:pPr>
                      <a:r>
                        <a:rPr lang="en-US" sz="1400" kern="0">
                          <a:solidFill>
                            <a:schemeClr val="tx1"/>
                          </a:solidFill>
                          <a:latin typeface="+mn-lt"/>
                          <a:cs typeface="Poppins"/>
                          <a:sym typeface="Montserrat Light"/>
                        </a:rPr>
                        <a:t>Add in retailer details where possible to drive foot traffic in stores.</a:t>
                      </a:r>
                      <a:endParaRPr lang="en-US" sz="1400" kern="0">
                        <a:solidFill>
                          <a:schemeClr val="tx1"/>
                        </a:solidFill>
                        <a:latin typeface="+mn-lt"/>
                        <a:cs typeface="Poppins" pitchFamily="2" charset="77"/>
                        <a:sym typeface="Montserrat Light"/>
                      </a:endParaRPr>
                    </a:p>
                  </a:txBody>
                  <a:tcPr>
                    <a:lnL w="12700" cap="flat" cmpd="sng" algn="ctr">
                      <a:noFill/>
                      <a:prstDash val="solid"/>
                      <a:miter lim="800000"/>
                    </a:lnL>
                    <a:lnR w="12700" cap="flat" cmpd="sng" algn="ctr">
                      <a:noFill/>
                      <a:prstDash val="solid"/>
                      <a:miter lim="800000"/>
                    </a:lnR>
                    <a:lnT w="190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FFDE6F"/>
                    </a:solidFill>
                  </a:tcPr>
                </a:tc>
                <a:extLst>
                  <a:ext uri="{0D108BD9-81ED-4DB2-BD59-A6C34878D82A}">
                    <a16:rowId xmlns:a16="http://schemas.microsoft.com/office/drawing/2014/main" val="1976016831"/>
                  </a:ext>
                </a:extLst>
              </a:tr>
            </a:tbl>
          </a:graphicData>
        </a:graphic>
      </p:graphicFrame>
      <p:graphicFrame>
        <p:nvGraphicFramePr>
          <p:cNvPr id="17" name="Table 16">
            <a:extLst>
              <a:ext uri="{FF2B5EF4-FFF2-40B4-BE49-F238E27FC236}">
                <a16:creationId xmlns:a16="http://schemas.microsoft.com/office/drawing/2014/main" id="{85D58933-DB1B-C60F-890E-9C6D9A59EB39}"/>
              </a:ext>
            </a:extLst>
          </p:cNvPr>
          <p:cNvGraphicFramePr>
            <a:graphicFrameLocks noGrp="1"/>
          </p:cNvGraphicFramePr>
          <p:nvPr>
            <p:extLst>
              <p:ext uri="{D42A27DB-BD31-4B8C-83A1-F6EECF244321}">
                <p14:modId xmlns:p14="http://schemas.microsoft.com/office/powerpoint/2010/main" val="1844253689"/>
              </p:ext>
            </p:extLst>
          </p:nvPr>
        </p:nvGraphicFramePr>
        <p:xfrm>
          <a:off x="4859379" y="2433752"/>
          <a:ext cx="2001234" cy="3452323"/>
        </p:xfrm>
        <a:graphic>
          <a:graphicData uri="http://schemas.openxmlformats.org/drawingml/2006/table">
            <a:tbl>
              <a:tblPr firstRow="1" bandRow="1">
                <a:tableStyleId>{69C7853C-536D-4A76-A0AE-DD22124D55A5}</a:tableStyleId>
              </a:tblPr>
              <a:tblGrid>
                <a:gridCol w="2001234">
                  <a:extLst>
                    <a:ext uri="{9D8B030D-6E8A-4147-A177-3AD203B41FA5}">
                      <a16:colId xmlns:a16="http://schemas.microsoft.com/office/drawing/2014/main" val="3766963772"/>
                    </a:ext>
                  </a:extLst>
                </a:gridCol>
              </a:tblGrid>
              <a:tr h="490161">
                <a:tc>
                  <a:txBody>
                    <a:bodyPr/>
                    <a:lstStyle/>
                    <a:p>
                      <a:pPr algn="l"/>
                      <a:endParaRPr lang="en-US">
                        <a:solidFill>
                          <a:schemeClr val="tx1"/>
                        </a:solidFill>
                      </a:endParaRPr>
                    </a:p>
                  </a:txBody>
                  <a:tcPr>
                    <a:lnL w="12700" cap="flat" cmpd="sng" algn="ctr">
                      <a:noFill/>
                      <a:prstDash val="solid"/>
                      <a:miter lim="800000"/>
                    </a:lnL>
                    <a:lnR w="12700" cap="flat" cmpd="sng" algn="ctr">
                      <a:noFill/>
                      <a:prstDash val="solid"/>
                      <a:miter lim="800000"/>
                    </a:lnR>
                    <a:lnT w="12700" cap="flat" cmpd="sng" algn="ctr">
                      <a:noFill/>
                      <a:prstDash val="solid"/>
                      <a:miter lim="800000"/>
                    </a:lnT>
                    <a:lnB w="190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392942"/>
                  </a:ext>
                </a:extLst>
              </a:tr>
              <a:tr h="2962162">
                <a:tc>
                  <a:txBody>
                    <a:bodyPr/>
                    <a:lstStyle/>
                    <a:p>
                      <a:pPr algn="l"/>
                      <a:r>
                        <a:rPr lang="en-US" sz="1400">
                          <a:solidFill>
                            <a:schemeClr val="tx1"/>
                          </a:solidFill>
                        </a:rPr>
                        <a:t>Focus on applicable unbranded beans/veggie keywords while SEO builds relevancy.</a:t>
                      </a:r>
                    </a:p>
                    <a:p>
                      <a:pPr algn="l"/>
                      <a:endParaRPr lang="en-US" sz="1400">
                        <a:solidFill>
                          <a:schemeClr val="tx1"/>
                        </a:solidFill>
                      </a:endParaRPr>
                    </a:p>
                    <a:p>
                      <a:pPr algn="l"/>
                      <a:r>
                        <a:rPr lang="en-US" sz="1400">
                          <a:solidFill>
                            <a:schemeClr val="tx1"/>
                          </a:solidFill>
                        </a:rPr>
                        <a:t>Align keyword strategy to recipe development to promote ingredients that are seasonal and top of mind.</a:t>
                      </a:r>
                    </a:p>
                  </a:txBody>
                  <a:tcPr>
                    <a:lnL w="12700" cap="flat" cmpd="sng" algn="ctr">
                      <a:noFill/>
                      <a:prstDash val="solid"/>
                      <a:miter lim="800000"/>
                    </a:lnL>
                    <a:lnR w="12700" cap="flat" cmpd="sng" algn="ctr">
                      <a:noFill/>
                      <a:prstDash val="solid"/>
                      <a:miter lim="800000"/>
                    </a:lnR>
                    <a:lnT w="190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FFDE6F"/>
                    </a:solidFill>
                  </a:tcPr>
                </a:tc>
                <a:extLst>
                  <a:ext uri="{0D108BD9-81ED-4DB2-BD59-A6C34878D82A}">
                    <a16:rowId xmlns:a16="http://schemas.microsoft.com/office/drawing/2014/main" val="1976016831"/>
                  </a:ext>
                </a:extLst>
              </a:tr>
            </a:tbl>
          </a:graphicData>
        </a:graphic>
      </p:graphicFrame>
      <p:graphicFrame>
        <p:nvGraphicFramePr>
          <p:cNvPr id="19" name="Table 18">
            <a:extLst>
              <a:ext uri="{FF2B5EF4-FFF2-40B4-BE49-F238E27FC236}">
                <a16:creationId xmlns:a16="http://schemas.microsoft.com/office/drawing/2014/main" id="{590CAADA-54F9-4005-BB79-15EB57ABE817}"/>
              </a:ext>
            </a:extLst>
          </p:cNvPr>
          <p:cNvGraphicFramePr>
            <a:graphicFrameLocks noGrp="1"/>
          </p:cNvGraphicFramePr>
          <p:nvPr>
            <p:extLst>
              <p:ext uri="{D42A27DB-BD31-4B8C-83A1-F6EECF244321}">
                <p14:modId xmlns:p14="http://schemas.microsoft.com/office/powerpoint/2010/main" val="1999310967"/>
              </p:ext>
            </p:extLst>
          </p:nvPr>
        </p:nvGraphicFramePr>
        <p:xfrm>
          <a:off x="7536472" y="2433752"/>
          <a:ext cx="2001234" cy="3452321"/>
        </p:xfrm>
        <a:graphic>
          <a:graphicData uri="http://schemas.openxmlformats.org/drawingml/2006/table">
            <a:tbl>
              <a:tblPr firstRow="1" bandRow="1">
                <a:tableStyleId>{69C7853C-536D-4A76-A0AE-DD22124D55A5}</a:tableStyleId>
              </a:tblPr>
              <a:tblGrid>
                <a:gridCol w="2001234">
                  <a:extLst>
                    <a:ext uri="{9D8B030D-6E8A-4147-A177-3AD203B41FA5}">
                      <a16:colId xmlns:a16="http://schemas.microsoft.com/office/drawing/2014/main" val="3766963772"/>
                    </a:ext>
                  </a:extLst>
                </a:gridCol>
              </a:tblGrid>
              <a:tr h="493329">
                <a:tc>
                  <a:txBody>
                    <a:bodyPr/>
                    <a:lstStyle/>
                    <a:p>
                      <a:pPr algn="l"/>
                      <a:endParaRPr lang="en-US">
                        <a:solidFill>
                          <a:schemeClr val="tx1"/>
                        </a:solidFill>
                      </a:endParaRPr>
                    </a:p>
                  </a:txBody>
                  <a:tcPr>
                    <a:lnL w="12700" cap="flat" cmpd="sng" algn="ctr">
                      <a:noFill/>
                      <a:prstDash val="solid"/>
                      <a:miter lim="800000"/>
                    </a:lnL>
                    <a:lnR w="12700" cap="flat" cmpd="sng" algn="ctr">
                      <a:noFill/>
                      <a:prstDash val="solid"/>
                      <a:miter lim="800000"/>
                    </a:lnR>
                    <a:lnT w="12700" cap="flat" cmpd="sng" algn="ctr">
                      <a:noFill/>
                      <a:prstDash val="solid"/>
                      <a:miter lim="800000"/>
                    </a:lnT>
                    <a:lnB w="190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392942"/>
                  </a:ext>
                </a:extLst>
              </a:tr>
              <a:tr h="2958992">
                <a:tc>
                  <a:txBody>
                    <a:bodyPr/>
                    <a:lstStyle/>
                    <a:p>
                      <a:pPr algn="l"/>
                      <a:r>
                        <a:rPr lang="en-US" sz="1400">
                          <a:solidFill>
                            <a:schemeClr val="tx1"/>
                          </a:solidFill>
                        </a:rPr>
                        <a:t>Boost social posts via social engagement campaigns to ensure that fans of Green Valley see the latest content while continuing to grow the community.</a:t>
                      </a:r>
                    </a:p>
                    <a:p>
                      <a:pPr algn="l"/>
                      <a:endParaRPr lang="en-US" sz="1400">
                        <a:solidFill>
                          <a:schemeClr val="tx1"/>
                        </a:solidFill>
                      </a:endParaRPr>
                    </a:p>
                    <a:p>
                      <a:pPr algn="l"/>
                      <a:r>
                        <a:rPr lang="en-US" sz="1400">
                          <a:solidFill>
                            <a:schemeClr val="tx1"/>
                          </a:solidFill>
                        </a:rPr>
                        <a:t>These ads</a:t>
                      </a:r>
                      <a:r>
                        <a:rPr lang="en-US" sz="1400" kern="1200">
                          <a:solidFill>
                            <a:schemeClr val="tx1"/>
                          </a:solidFill>
                          <a:latin typeface="+mn-lt"/>
                          <a:ea typeface="+mn-ea"/>
                          <a:cs typeface="+mn-cs"/>
                        </a:rPr>
                        <a:t> </a:t>
                      </a:r>
                      <a:r>
                        <a:rPr lang="en-US" sz="1400" kern="1200">
                          <a:solidFill>
                            <a:schemeClr val="tx1"/>
                          </a:solidFill>
                          <a:latin typeface="+mn-lt"/>
                          <a:ea typeface="+mn-ea"/>
                          <a:cs typeface="+mn-cs"/>
                          <a:sym typeface="Montserrat Light"/>
                        </a:rPr>
                        <a:t>add social proof and populate Facebook retargeting pools</a:t>
                      </a:r>
                      <a:r>
                        <a:rPr lang="en-US" sz="1400" kern="1200">
                          <a:solidFill>
                            <a:schemeClr val="tx1"/>
                          </a:solidFill>
                          <a:latin typeface="+mn-lt"/>
                          <a:ea typeface="+mn-ea"/>
                          <a:cs typeface="+mn-cs"/>
                        </a:rPr>
                        <a:t>.</a:t>
                      </a:r>
                    </a:p>
                  </a:txBody>
                  <a:tcPr>
                    <a:lnL w="12700" cap="flat" cmpd="sng" algn="ctr">
                      <a:noFill/>
                      <a:prstDash val="solid"/>
                      <a:miter lim="800000"/>
                    </a:lnL>
                    <a:lnR w="12700" cap="flat" cmpd="sng" algn="ctr">
                      <a:noFill/>
                      <a:prstDash val="solid"/>
                      <a:miter lim="800000"/>
                    </a:lnR>
                    <a:lnT w="190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FFDE6F"/>
                    </a:solidFill>
                  </a:tcPr>
                </a:tc>
                <a:extLst>
                  <a:ext uri="{0D108BD9-81ED-4DB2-BD59-A6C34878D82A}">
                    <a16:rowId xmlns:a16="http://schemas.microsoft.com/office/drawing/2014/main" val="1976016831"/>
                  </a:ext>
                </a:extLst>
              </a:tr>
            </a:tbl>
          </a:graphicData>
        </a:graphic>
      </p:graphicFrame>
      <p:graphicFrame>
        <p:nvGraphicFramePr>
          <p:cNvPr id="20" name="Table 19">
            <a:extLst>
              <a:ext uri="{FF2B5EF4-FFF2-40B4-BE49-F238E27FC236}">
                <a16:creationId xmlns:a16="http://schemas.microsoft.com/office/drawing/2014/main" id="{6A346572-DF32-3D45-4186-551D31CBDA2D}"/>
              </a:ext>
            </a:extLst>
          </p:cNvPr>
          <p:cNvGraphicFramePr>
            <a:graphicFrameLocks noGrp="1"/>
          </p:cNvGraphicFramePr>
          <p:nvPr>
            <p:extLst>
              <p:ext uri="{D42A27DB-BD31-4B8C-83A1-F6EECF244321}">
                <p14:modId xmlns:p14="http://schemas.microsoft.com/office/powerpoint/2010/main" val="4064542651"/>
              </p:ext>
            </p:extLst>
          </p:nvPr>
        </p:nvGraphicFramePr>
        <p:xfrm>
          <a:off x="9747315" y="2433752"/>
          <a:ext cx="2001234" cy="3452321"/>
        </p:xfrm>
        <a:graphic>
          <a:graphicData uri="http://schemas.openxmlformats.org/drawingml/2006/table">
            <a:tbl>
              <a:tblPr firstRow="1" bandRow="1">
                <a:tableStyleId>{69C7853C-536D-4A76-A0AE-DD22124D55A5}</a:tableStyleId>
              </a:tblPr>
              <a:tblGrid>
                <a:gridCol w="2001234">
                  <a:extLst>
                    <a:ext uri="{9D8B030D-6E8A-4147-A177-3AD203B41FA5}">
                      <a16:colId xmlns:a16="http://schemas.microsoft.com/office/drawing/2014/main" val="3766963772"/>
                    </a:ext>
                  </a:extLst>
                </a:gridCol>
              </a:tblGrid>
              <a:tr h="493957">
                <a:tc>
                  <a:txBody>
                    <a:bodyPr/>
                    <a:lstStyle/>
                    <a:p>
                      <a:pPr algn="l"/>
                      <a:endParaRPr lang="en-US">
                        <a:solidFill>
                          <a:schemeClr val="tx1"/>
                        </a:solidFill>
                      </a:endParaRPr>
                    </a:p>
                  </a:txBody>
                  <a:tcPr>
                    <a:lnL w="12700" cap="flat" cmpd="sng" algn="ctr">
                      <a:noFill/>
                      <a:prstDash val="solid"/>
                      <a:miter lim="800000"/>
                    </a:lnL>
                    <a:lnR w="12700" cap="flat" cmpd="sng" algn="ctr">
                      <a:noFill/>
                      <a:prstDash val="solid"/>
                      <a:miter lim="800000"/>
                    </a:lnR>
                    <a:lnT w="12700" cap="flat" cmpd="sng" algn="ctr">
                      <a:noFill/>
                      <a:prstDash val="solid"/>
                      <a:miter lim="800000"/>
                    </a:lnT>
                    <a:lnB w="190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392942"/>
                  </a:ext>
                </a:extLst>
              </a:tr>
              <a:tr h="2958364">
                <a:tc>
                  <a:txBody>
                    <a:bodyPr/>
                    <a:lstStyle/>
                    <a:p>
                      <a:pPr algn="l"/>
                      <a:r>
                        <a:rPr lang="en-US" sz="1400">
                          <a:solidFill>
                            <a:schemeClr val="tx1"/>
                          </a:solidFill>
                        </a:rPr>
                        <a:t>Gain access to place paid promotion behind recipe creation/influencer content to gain further exposure to recipes that use Green Valley products. </a:t>
                      </a:r>
                    </a:p>
                  </a:txBody>
                  <a:tcPr>
                    <a:lnL w="12700" cap="flat" cmpd="sng" algn="ctr">
                      <a:noFill/>
                      <a:prstDash val="solid"/>
                      <a:miter lim="800000"/>
                    </a:lnL>
                    <a:lnR w="12700" cap="flat" cmpd="sng" algn="ctr">
                      <a:noFill/>
                      <a:prstDash val="solid"/>
                      <a:miter lim="800000"/>
                    </a:lnR>
                    <a:lnT w="190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FFDE6F"/>
                    </a:solidFill>
                  </a:tcPr>
                </a:tc>
                <a:extLst>
                  <a:ext uri="{0D108BD9-81ED-4DB2-BD59-A6C34878D82A}">
                    <a16:rowId xmlns:a16="http://schemas.microsoft.com/office/drawing/2014/main" val="1976016831"/>
                  </a:ext>
                </a:extLst>
              </a:tr>
            </a:tbl>
          </a:graphicData>
        </a:graphic>
      </p:graphicFrame>
      <p:sp>
        <p:nvSpPr>
          <p:cNvPr id="21" name="TextBox 20">
            <a:extLst>
              <a:ext uri="{FF2B5EF4-FFF2-40B4-BE49-F238E27FC236}">
                <a16:creationId xmlns:a16="http://schemas.microsoft.com/office/drawing/2014/main" id="{86B6D5EF-55FF-85DC-B020-19934351A514}"/>
              </a:ext>
            </a:extLst>
          </p:cNvPr>
          <p:cNvSpPr txBox="1"/>
          <p:nvPr/>
        </p:nvSpPr>
        <p:spPr>
          <a:xfrm>
            <a:off x="437693" y="1456824"/>
            <a:ext cx="6422920" cy="584775"/>
          </a:xfrm>
          <a:prstGeom prst="rect">
            <a:avLst/>
          </a:prstGeom>
          <a:noFill/>
        </p:spPr>
        <p:txBody>
          <a:bodyPr wrap="square" lIns="91440" tIns="45720" rIns="91440" bIns="45720" rtlCol="0" anchor="t">
            <a:spAutoFit/>
          </a:bodyPr>
          <a:lstStyle/>
          <a:p>
            <a:pPr algn="ctr"/>
            <a:r>
              <a:rPr lang="en-US" sz="1600"/>
              <a:t>Drive brand awareness, website traffic, and affinity for Green Valley products via Digital Always-On channels.</a:t>
            </a:r>
          </a:p>
        </p:txBody>
      </p:sp>
      <p:sp>
        <p:nvSpPr>
          <p:cNvPr id="24" name="TextBox 23">
            <a:extLst>
              <a:ext uri="{FF2B5EF4-FFF2-40B4-BE49-F238E27FC236}">
                <a16:creationId xmlns:a16="http://schemas.microsoft.com/office/drawing/2014/main" id="{B5CFC47F-5F4A-8FED-85B9-82BD2AEC362E}"/>
              </a:ext>
            </a:extLst>
          </p:cNvPr>
          <p:cNvSpPr txBox="1"/>
          <p:nvPr/>
        </p:nvSpPr>
        <p:spPr>
          <a:xfrm>
            <a:off x="7536472" y="1456824"/>
            <a:ext cx="4212077" cy="584775"/>
          </a:xfrm>
          <a:prstGeom prst="rect">
            <a:avLst/>
          </a:prstGeom>
          <a:noFill/>
        </p:spPr>
        <p:txBody>
          <a:bodyPr wrap="square" lIns="91440" tIns="45720" rIns="91440" bIns="45720" rtlCol="0" anchor="t">
            <a:spAutoFit/>
          </a:bodyPr>
          <a:lstStyle/>
          <a:p>
            <a:pPr algn="ctr"/>
            <a:r>
              <a:rPr lang="en-US" sz="1600"/>
              <a:t>Reinvigorate social channels via social boosting and engagement campaigns.</a:t>
            </a:r>
          </a:p>
        </p:txBody>
      </p:sp>
      <p:pic>
        <p:nvPicPr>
          <p:cNvPr id="1026" name="Picture 2">
            <a:extLst>
              <a:ext uri="{FF2B5EF4-FFF2-40B4-BE49-F238E27FC236}">
                <a16:creationId xmlns:a16="http://schemas.microsoft.com/office/drawing/2014/main" id="{9D657A88-14E5-1A9C-7BAA-BCCF2B6E1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02" y="2419204"/>
            <a:ext cx="876597" cy="4930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BE604F50-6049-F67C-93D2-BF87197C8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098" y="2419204"/>
            <a:ext cx="876597" cy="493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E4EAFE-602C-03AA-4A25-0FDE58EA6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8209" y="2521955"/>
            <a:ext cx="292546" cy="2925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CF2D2889-FFD4-623C-5FC2-712DADC5D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001" y="2419204"/>
            <a:ext cx="876597" cy="4930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B8F88EDA-67EA-BFD8-E636-B1CA0B7AF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633" y="2419204"/>
            <a:ext cx="876597" cy="493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gle logo - Wikipedia">
            <a:extLst>
              <a:ext uri="{FF2B5EF4-FFF2-40B4-BE49-F238E27FC236}">
                <a16:creationId xmlns:a16="http://schemas.microsoft.com/office/drawing/2014/main" id="{EFA45004-840C-8B45-9FC3-7EEEE41D0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698" y="2525539"/>
            <a:ext cx="929629" cy="3144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Google logo - Wikipedia">
            <a:extLst>
              <a:ext uri="{FF2B5EF4-FFF2-40B4-BE49-F238E27FC236}">
                <a16:creationId xmlns:a16="http://schemas.microsoft.com/office/drawing/2014/main" id="{D800C85E-ACAC-FFE3-2569-61987A796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104" y="2525539"/>
            <a:ext cx="929629" cy="314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E4B840-5357-2079-E02D-DA93AD49307B}"/>
              </a:ext>
            </a:extLst>
          </p:cNvPr>
          <p:cNvSpPr txBox="1"/>
          <p:nvPr/>
        </p:nvSpPr>
        <p:spPr>
          <a:xfrm>
            <a:off x="444501" y="5860671"/>
            <a:ext cx="1993900" cy="800219"/>
          </a:xfrm>
          <a:prstGeom prst="rect">
            <a:avLst/>
          </a:prstGeom>
          <a:noFill/>
        </p:spPr>
        <p:txBody>
          <a:bodyPr wrap="square" rtlCol="0">
            <a:spAutoFit/>
          </a:bodyPr>
          <a:lstStyle/>
          <a:p>
            <a:pPr algn="ctr"/>
            <a:r>
              <a:rPr lang="en-US" sz="3400" b="1"/>
              <a:t>15%</a:t>
            </a:r>
          </a:p>
          <a:p>
            <a:pPr algn="ctr"/>
            <a:r>
              <a:rPr lang="en-US" sz="1200" b="1"/>
              <a:t>Budget</a:t>
            </a:r>
            <a:endParaRPr lang="en-US" sz="1200"/>
          </a:p>
        </p:txBody>
      </p:sp>
      <p:sp>
        <p:nvSpPr>
          <p:cNvPr id="11" name="TextBox 10">
            <a:extLst>
              <a:ext uri="{FF2B5EF4-FFF2-40B4-BE49-F238E27FC236}">
                <a16:creationId xmlns:a16="http://schemas.microsoft.com/office/drawing/2014/main" id="{8046C889-9791-1EBD-E22A-BA78E1DA6B28}"/>
              </a:ext>
            </a:extLst>
          </p:cNvPr>
          <p:cNvSpPr txBox="1"/>
          <p:nvPr/>
        </p:nvSpPr>
        <p:spPr>
          <a:xfrm>
            <a:off x="2641601" y="5860671"/>
            <a:ext cx="2006600" cy="800219"/>
          </a:xfrm>
          <a:prstGeom prst="rect">
            <a:avLst/>
          </a:prstGeom>
          <a:noFill/>
        </p:spPr>
        <p:txBody>
          <a:bodyPr wrap="square" rtlCol="0">
            <a:spAutoFit/>
          </a:bodyPr>
          <a:lstStyle/>
          <a:p>
            <a:pPr algn="ctr"/>
            <a:r>
              <a:rPr lang="en-US" sz="3400" b="1"/>
              <a:t>30%</a:t>
            </a:r>
          </a:p>
          <a:p>
            <a:pPr algn="ctr"/>
            <a:r>
              <a:rPr lang="en-US" sz="1200" b="1"/>
              <a:t>Budget</a:t>
            </a:r>
            <a:endParaRPr lang="en-US" sz="1200"/>
          </a:p>
        </p:txBody>
      </p:sp>
      <p:sp>
        <p:nvSpPr>
          <p:cNvPr id="12" name="TextBox 11">
            <a:extLst>
              <a:ext uri="{FF2B5EF4-FFF2-40B4-BE49-F238E27FC236}">
                <a16:creationId xmlns:a16="http://schemas.microsoft.com/office/drawing/2014/main" id="{F30CEB35-D25E-DD9B-F12A-A006FFBCFD48}"/>
              </a:ext>
            </a:extLst>
          </p:cNvPr>
          <p:cNvSpPr txBox="1"/>
          <p:nvPr/>
        </p:nvSpPr>
        <p:spPr>
          <a:xfrm>
            <a:off x="4864100" y="5860671"/>
            <a:ext cx="1993900" cy="800219"/>
          </a:xfrm>
          <a:prstGeom prst="rect">
            <a:avLst/>
          </a:prstGeom>
          <a:noFill/>
        </p:spPr>
        <p:txBody>
          <a:bodyPr wrap="square" rtlCol="0">
            <a:spAutoFit/>
          </a:bodyPr>
          <a:lstStyle/>
          <a:p>
            <a:pPr algn="ctr"/>
            <a:r>
              <a:rPr lang="en-US" sz="3400" b="1"/>
              <a:t>30%</a:t>
            </a:r>
          </a:p>
          <a:p>
            <a:pPr algn="ctr"/>
            <a:r>
              <a:rPr lang="en-US" sz="1200" b="1"/>
              <a:t>Budget</a:t>
            </a:r>
            <a:endParaRPr lang="en-US" sz="1200"/>
          </a:p>
        </p:txBody>
      </p:sp>
      <p:sp>
        <p:nvSpPr>
          <p:cNvPr id="14" name="TextBox 13">
            <a:extLst>
              <a:ext uri="{FF2B5EF4-FFF2-40B4-BE49-F238E27FC236}">
                <a16:creationId xmlns:a16="http://schemas.microsoft.com/office/drawing/2014/main" id="{A797C89A-D066-6D84-6649-E56CACEC0D0B}"/>
              </a:ext>
            </a:extLst>
          </p:cNvPr>
          <p:cNvSpPr txBox="1"/>
          <p:nvPr/>
        </p:nvSpPr>
        <p:spPr>
          <a:xfrm>
            <a:off x="7518401" y="5860671"/>
            <a:ext cx="2031999" cy="800219"/>
          </a:xfrm>
          <a:prstGeom prst="rect">
            <a:avLst/>
          </a:prstGeom>
          <a:noFill/>
        </p:spPr>
        <p:txBody>
          <a:bodyPr wrap="square" rtlCol="0">
            <a:spAutoFit/>
          </a:bodyPr>
          <a:lstStyle/>
          <a:p>
            <a:pPr algn="ctr"/>
            <a:r>
              <a:rPr lang="en-US" sz="3400" b="1"/>
              <a:t>15%</a:t>
            </a:r>
          </a:p>
          <a:p>
            <a:pPr algn="ctr"/>
            <a:r>
              <a:rPr lang="en-US" sz="1200" b="1"/>
              <a:t>Budget</a:t>
            </a:r>
            <a:endParaRPr lang="en-US" sz="1200"/>
          </a:p>
        </p:txBody>
      </p:sp>
      <p:sp>
        <p:nvSpPr>
          <p:cNvPr id="16" name="TextBox 15">
            <a:extLst>
              <a:ext uri="{FF2B5EF4-FFF2-40B4-BE49-F238E27FC236}">
                <a16:creationId xmlns:a16="http://schemas.microsoft.com/office/drawing/2014/main" id="{25CFC1F0-D7E1-AAC4-E068-0507F33EC8F3}"/>
              </a:ext>
            </a:extLst>
          </p:cNvPr>
          <p:cNvSpPr txBox="1"/>
          <p:nvPr/>
        </p:nvSpPr>
        <p:spPr>
          <a:xfrm>
            <a:off x="9740901" y="5860671"/>
            <a:ext cx="2006600" cy="800219"/>
          </a:xfrm>
          <a:prstGeom prst="rect">
            <a:avLst/>
          </a:prstGeom>
          <a:noFill/>
        </p:spPr>
        <p:txBody>
          <a:bodyPr wrap="square" rtlCol="0">
            <a:spAutoFit/>
          </a:bodyPr>
          <a:lstStyle/>
          <a:p>
            <a:pPr algn="ctr"/>
            <a:r>
              <a:rPr lang="en-US" sz="3400" b="1"/>
              <a:t>10%</a:t>
            </a:r>
          </a:p>
          <a:p>
            <a:pPr algn="ctr"/>
            <a:r>
              <a:rPr lang="en-US" sz="1200" b="1"/>
              <a:t>Budget</a:t>
            </a:r>
            <a:endParaRPr lang="en-US" sz="1200"/>
          </a:p>
        </p:txBody>
      </p:sp>
      <p:sp>
        <p:nvSpPr>
          <p:cNvPr id="22" name="TextBox 21">
            <a:extLst>
              <a:ext uri="{FF2B5EF4-FFF2-40B4-BE49-F238E27FC236}">
                <a16:creationId xmlns:a16="http://schemas.microsoft.com/office/drawing/2014/main" id="{7BF94812-2E5D-9D06-3FCA-1FA0DBAFF419}"/>
              </a:ext>
            </a:extLst>
          </p:cNvPr>
          <p:cNvSpPr txBox="1"/>
          <p:nvPr/>
        </p:nvSpPr>
        <p:spPr>
          <a:xfrm>
            <a:off x="549679" y="961201"/>
            <a:ext cx="6173337" cy="584775"/>
          </a:xfrm>
          <a:prstGeom prst="rect">
            <a:avLst/>
          </a:prstGeom>
          <a:noFill/>
        </p:spPr>
        <p:txBody>
          <a:bodyPr wrap="square" rtlCol="0">
            <a:spAutoFit/>
          </a:bodyPr>
          <a:lstStyle/>
          <a:p>
            <a:pPr algn="ctr"/>
            <a:r>
              <a:rPr lang="en-US" sz="3200" b="1">
                <a:solidFill>
                  <a:srgbClr val="277698"/>
                </a:solidFill>
              </a:rPr>
              <a:t>Goal 1</a:t>
            </a:r>
            <a:endParaRPr lang="en-US" sz="3200">
              <a:solidFill>
                <a:srgbClr val="277698"/>
              </a:solidFill>
            </a:endParaRPr>
          </a:p>
        </p:txBody>
      </p:sp>
      <p:sp>
        <p:nvSpPr>
          <p:cNvPr id="23" name="TextBox 22">
            <a:extLst>
              <a:ext uri="{FF2B5EF4-FFF2-40B4-BE49-F238E27FC236}">
                <a16:creationId xmlns:a16="http://schemas.microsoft.com/office/drawing/2014/main" id="{536D319C-AA3D-5343-CA59-8D35087FAA20}"/>
              </a:ext>
            </a:extLst>
          </p:cNvPr>
          <p:cNvSpPr txBox="1"/>
          <p:nvPr/>
        </p:nvSpPr>
        <p:spPr>
          <a:xfrm>
            <a:off x="7480424" y="961201"/>
            <a:ext cx="4271750" cy="584775"/>
          </a:xfrm>
          <a:prstGeom prst="rect">
            <a:avLst/>
          </a:prstGeom>
          <a:noFill/>
        </p:spPr>
        <p:txBody>
          <a:bodyPr wrap="square" rtlCol="0">
            <a:spAutoFit/>
          </a:bodyPr>
          <a:lstStyle/>
          <a:p>
            <a:pPr algn="ctr"/>
            <a:r>
              <a:rPr lang="en-US" sz="3200" b="1">
                <a:solidFill>
                  <a:srgbClr val="5B6423"/>
                </a:solidFill>
              </a:rPr>
              <a:t>Goal 2</a:t>
            </a:r>
            <a:endParaRPr lang="en-US" sz="3200">
              <a:solidFill>
                <a:srgbClr val="5B6423"/>
              </a:solidFill>
            </a:endParaRPr>
          </a:p>
        </p:txBody>
      </p:sp>
      <p:pic>
        <p:nvPicPr>
          <p:cNvPr id="25" name="Picture 24">
            <a:extLst>
              <a:ext uri="{FF2B5EF4-FFF2-40B4-BE49-F238E27FC236}">
                <a16:creationId xmlns:a16="http://schemas.microsoft.com/office/drawing/2014/main" id="{599A4771-8548-A133-9FC8-D2DF0D68FF44}"/>
              </a:ext>
            </a:extLst>
          </p:cNvPr>
          <p:cNvPicPr>
            <a:picLocks noChangeAspect="1"/>
          </p:cNvPicPr>
          <p:nvPr/>
        </p:nvPicPr>
        <p:blipFill>
          <a:blip r:embed="rId6"/>
          <a:stretch>
            <a:fillRect/>
          </a:stretch>
        </p:blipFill>
        <p:spPr>
          <a:xfrm>
            <a:off x="1617515" y="2060588"/>
            <a:ext cx="4175224" cy="287495"/>
          </a:xfrm>
          <a:prstGeom prst="rect">
            <a:avLst/>
          </a:prstGeom>
        </p:spPr>
      </p:pic>
      <p:pic>
        <p:nvPicPr>
          <p:cNvPr id="26" name="Picture 25">
            <a:extLst>
              <a:ext uri="{FF2B5EF4-FFF2-40B4-BE49-F238E27FC236}">
                <a16:creationId xmlns:a16="http://schemas.microsoft.com/office/drawing/2014/main" id="{35A7C1D4-2BF7-CC15-AD3F-6133F75D18F9}"/>
              </a:ext>
            </a:extLst>
          </p:cNvPr>
          <p:cNvPicPr>
            <a:picLocks noChangeAspect="1"/>
          </p:cNvPicPr>
          <p:nvPr/>
        </p:nvPicPr>
        <p:blipFill>
          <a:blip r:embed="rId7"/>
          <a:stretch>
            <a:fillRect/>
          </a:stretch>
        </p:blipFill>
        <p:spPr>
          <a:xfrm>
            <a:off x="8451363" y="2060588"/>
            <a:ext cx="2264991" cy="300179"/>
          </a:xfrm>
          <a:prstGeom prst="rect">
            <a:avLst/>
          </a:prstGeom>
        </p:spPr>
      </p:pic>
      <p:cxnSp>
        <p:nvCxnSpPr>
          <p:cNvPr id="4" name="Straight Connector 3">
            <a:extLst>
              <a:ext uri="{FF2B5EF4-FFF2-40B4-BE49-F238E27FC236}">
                <a16:creationId xmlns:a16="http://schemas.microsoft.com/office/drawing/2014/main" id="{53346FE0-8CD9-A403-07EC-553B9EA7BEF3}"/>
              </a:ext>
            </a:extLst>
          </p:cNvPr>
          <p:cNvCxnSpPr/>
          <p:nvPr/>
        </p:nvCxnSpPr>
        <p:spPr>
          <a:xfrm>
            <a:off x="7200900" y="1016000"/>
            <a:ext cx="0" cy="567690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white circle with black letters and dots&#10;&#10;AI-generated content may be incorrect.">
            <a:extLst>
              <a:ext uri="{FF2B5EF4-FFF2-40B4-BE49-F238E27FC236}">
                <a16:creationId xmlns:a16="http://schemas.microsoft.com/office/drawing/2014/main" id="{9D912C34-471F-5628-86E5-22CF539864DA}"/>
              </a:ext>
            </a:extLst>
          </p:cNvPr>
          <p:cNvPicPr>
            <a:picLocks noChangeAspect="1"/>
          </p:cNvPicPr>
          <p:nvPr/>
        </p:nvPicPr>
        <p:blipFill>
          <a:blip r:embed="rId8"/>
          <a:stretch>
            <a:fillRect/>
          </a:stretch>
        </p:blipFill>
        <p:spPr>
          <a:xfrm>
            <a:off x="110491" y="6350000"/>
            <a:ext cx="407438" cy="431800"/>
          </a:xfrm>
          <a:prstGeom prst="rect">
            <a:avLst/>
          </a:prstGeom>
        </p:spPr>
      </p:pic>
      <p:sp>
        <p:nvSpPr>
          <p:cNvPr id="2" name="Oval 1">
            <a:extLst>
              <a:ext uri="{FF2B5EF4-FFF2-40B4-BE49-F238E27FC236}">
                <a16:creationId xmlns:a16="http://schemas.microsoft.com/office/drawing/2014/main" id="{ED458187-F6FE-CB2D-939D-C1C24CAFB881}"/>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214EE12-D3BA-5606-2CB9-013C17428D23}"/>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39</a:t>
            </a:fld>
            <a:endParaRPr lang="en-US">
              <a:solidFill>
                <a:schemeClr val="tx1"/>
              </a:solidFill>
            </a:endParaRPr>
          </a:p>
        </p:txBody>
      </p:sp>
    </p:spTree>
    <p:extLst>
      <p:ext uri="{BB962C8B-B14F-4D97-AF65-F5344CB8AC3E}">
        <p14:creationId xmlns:p14="http://schemas.microsoft.com/office/powerpoint/2010/main" val="1026446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C68FB7-C815-DE42-AC3F-3BF1577635CB}"/>
              </a:ext>
            </a:extLst>
          </p:cNvPr>
          <p:cNvSpPr>
            <a:spLocks noGrp="1"/>
          </p:cNvSpPr>
          <p:nvPr/>
        </p:nvSpPr>
        <p:spPr>
          <a:xfrm>
            <a:off x="0" y="364645"/>
            <a:ext cx="12192000" cy="1229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t>What’s Worked </a:t>
            </a:r>
          </a:p>
        </p:txBody>
      </p:sp>
      <p:pic>
        <p:nvPicPr>
          <p:cNvPr id="3" name="Picture 2" descr="A white circle with black letters and dots&#10;&#10;AI-generated content may be incorrect.">
            <a:extLst>
              <a:ext uri="{FF2B5EF4-FFF2-40B4-BE49-F238E27FC236}">
                <a16:creationId xmlns:a16="http://schemas.microsoft.com/office/drawing/2014/main" id="{2EA93A2E-75C0-35B2-73C7-66D062EA5BAE}"/>
              </a:ext>
            </a:extLst>
          </p:cNvPr>
          <p:cNvPicPr>
            <a:picLocks noChangeAspect="1"/>
          </p:cNvPicPr>
          <p:nvPr/>
        </p:nvPicPr>
        <p:blipFill>
          <a:blip r:embed="rId3"/>
          <a:stretch>
            <a:fillRect/>
          </a:stretch>
        </p:blipFill>
        <p:spPr>
          <a:xfrm>
            <a:off x="110491" y="6350000"/>
            <a:ext cx="407438" cy="431800"/>
          </a:xfrm>
          <a:prstGeom prst="rect">
            <a:avLst/>
          </a:prstGeom>
        </p:spPr>
      </p:pic>
      <p:pic>
        <p:nvPicPr>
          <p:cNvPr id="4" name="Picture 3" descr="A green text on a black background&#10;&#10;AI-generated content may be incorrect.">
            <a:extLst>
              <a:ext uri="{FF2B5EF4-FFF2-40B4-BE49-F238E27FC236}">
                <a16:creationId xmlns:a16="http://schemas.microsoft.com/office/drawing/2014/main" id="{5092599A-AA01-AC5E-FA49-CD1617D881A3}"/>
              </a:ext>
            </a:extLst>
          </p:cNvPr>
          <p:cNvPicPr>
            <a:picLocks noChangeAspect="1"/>
          </p:cNvPicPr>
          <p:nvPr/>
        </p:nvPicPr>
        <p:blipFill>
          <a:blip r:embed="rId4"/>
          <a:stretch>
            <a:fillRect/>
          </a:stretch>
        </p:blipFill>
        <p:spPr>
          <a:xfrm>
            <a:off x="4658479" y="2531765"/>
            <a:ext cx="2875043" cy="309268"/>
          </a:xfrm>
          <a:prstGeom prst="rect">
            <a:avLst/>
          </a:prstGeom>
        </p:spPr>
      </p:pic>
    </p:spTree>
    <p:extLst>
      <p:ext uri="{BB962C8B-B14F-4D97-AF65-F5344CB8AC3E}">
        <p14:creationId xmlns:p14="http://schemas.microsoft.com/office/powerpoint/2010/main" val="508945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DA7A756-5FCD-B16A-219B-B460235C92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15AD21C-A22B-E6D6-6073-B8D557A8D7C0}"/>
              </a:ext>
            </a:extLst>
          </p:cNvPr>
          <p:cNvSpPr txBox="1"/>
          <p:nvPr/>
        </p:nvSpPr>
        <p:spPr>
          <a:xfrm>
            <a:off x="9242422" y="513010"/>
            <a:ext cx="29451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9D14A"/>
              </a:buClr>
              <a:buFont typeface="Arial"/>
              <a:buChar char="•"/>
            </a:pPr>
            <a:r>
              <a:rPr lang="en-US" sz="1400" b="1">
                <a:solidFill>
                  <a:schemeClr val="bg1"/>
                </a:solidFill>
              </a:rPr>
              <a:t>Influencer: @dishitgirldina</a:t>
            </a:r>
          </a:p>
          <a:p>
            <a:pPr marL="285750" indent="-285750">
              <a:buClr>
                <a:srgbClr val="F9D14A"/>
              </a:buClr>
              <a:buFont typeface="Arial"/>
              <a:buChar char="•"/>
            </a:pPr>
            <a:endParaRPr lang="en-US" sz="1400" b="1">
              <a:solidFill>
                <a:schemeClr val="bg1"/>
              </a:solidFill>
            </a:endParaRPr>
          </a:p>
        </p:txBody>
      </p:sp>
      <p:sp>
        <p:nvSpPr>
          <p:cNvPr id="6" name="TextBox 5">
            <a:extLst>
              <a:ext uri="{FF2B5EF4-FFF2-40B4-BE49-F238E27FC236}">
                <a16:creationId xmlns:a16="http://schemas.microsoft.com/office/drawing/2014/main" id="{A80C1D7D-66E0-B485-8392-F74C664F653B}"/>
              </a:ext>
            </a:extLst>
          </p:cNvPr>
          <p:cNvSpPr txBox="1"/>
          <p:nvPr/>
        </p:nvSpPr>
        <p:spPr>
          <a:xfrm>
            <a:off x="326135" y="2911388"/>
            <a:ext cx="6752494" cy="3627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buClr>
                <a:srgbClr val="F9D14A"/>
              </a:buClr>
            </a:pPr>
            <a:r>
              <a:rPr lang="en-US" sz="1500" b="1">
                <a:solidFill>
                  <a:srgbClr val="F9D14A"/>
                </a:solidFill>
                <a:cs typeface="Poppins"/>
              </a:rPr>
              <a:t>Objective:</a:t>
            </a:r>
            <a:r>
              <a:rPr lang="en-US" sz="1500">
                <a:solidFill>
                  <a:srgbClr val="F9D14A"/>
                </a:solidFill>
                <a:cs typeface="Poppins"/>
              </a:rPr>
              <a:t> </a:t>
            </a:r>
            <a:r>
              <a:rPr lang="en-US" sz="1500">
                <a:solidFill>
                  <a:schemeClr val="bg1"/>
                </a:solidFill>
                <a:cs typeface="Poppins"/>
              </a:rPr>
              <a:t>Drive brand engagement and product usage through compelling recipe content.</a:t>
            </a:r>
          </a:p>
          <a:p>
            <a:pPr marL="285750" indent="-285750">
              <a:lnSpc>
                <a:spcPct val="90000"/>
              </a:lnSpc>
              <a:spcBef>
                <a:spcPts val="1000"/>
              </a:spcBef>
              <a:buClr>
                <a:srgbClr val="F9D14A"/>
              </a:buClr>
              <a:buFont typeface="Arial" panose="020B0604020202020204" pitchFamily="34" charset="0"/>
              <a:buChar char="•"/>
            </a:pPr>
            <a:r>
              <a:rPr lang="en-US" sz="1500" b="1">
                <a:solidFill>
                  <a:schemeClr val="bg1"/>
                </a:solidFill>
                <a:cs typeface="Poppins"/>
              </a:rPr>
              <a:t>12 Original Recipes:</a:t>
            </a:r>
            <a:r>
              <a:rPr lang="en-US" sz="1500">
                <a:solidFill>
                  <a:schemeClr val="bg1"/>
                </a:solidFill>
                <a:cs typeface="Poppins"/>
              </a:rPr>
              <a:t> Fresh, seasonal creations developed and launched monthly across all platforms.</a:t>
            </a:r>
          </a:p>
          <a:p>
            <a:pPr marL="285750" indent="-285750">
              <a:lnSpc>
                <a:spcPct val="90000"/>
              </a:lnSpc>
              <a:spcBef>
                <a:spcPts val="1000"/>
              </a:spcBef>
              <a:buClr>
                <a:srgbClr val="F9D14A"/>
              </a:buClr>
              <a:buFont typeface="Arial" panose="020B0604020202020204" pitchFamily="34" charset="0"/>
              <a:buChar char="•"/>
            </a:pPr>
            <a:r>
              <a:rPr lang="en-US" sz="1500" b="1">
                <a:solidFill>
                  <a:schemeClr val="bg1"/>
                </a:solidFill>
                <a:cs typeface="Poppins"/>
              </a:rPr>
              <a:t>Rich Content Package (Per Recipe):</a:t>
            </a:r>
            <a:r>
              <a:rPr lang="en-US" sz="1500">
                <a:solidFill>
                  <a:schemeClr val="bg1"/>
                </a:solidFill>
                <a:cs typeface="Poppins"/>
              </a:rPr>
              <a:t> </a:t>
            </a:r>
          </a:p>
          <a:p>
            <a:pPr marL="742950" lvl="1" indent="-285750">
              <a:lnSpc>
                <a:spcPct val="90000"/>
              </a:lnSpc>
              <a:spcBef>
                <a:spcPts val="500"/>
              </a:spcBef>
              <a:buClr>
                <a:srgbClr val="F9D14A"/>
              </a:buClr>
              <a:buFont typeface="Arial" panose="020B0604020202020204" pitchFamily="34" charset="0"/>
              <a:buChar char="•"/>
            </a:pPr>
            <a:r>
              <a:rPr lang="en-US" sz="1500">
                <a:solidFill>
                  <a:schemeClr val="bg1"/>
                </a:solidFill>
                <a:cs typeface="Poppins"/>
              </a:rPr>
              <a:t>6 High-Res Images (retouched)</a:t>
            </a:r>
          </a:p>
          <a:p>
            <a:pPr marL="742950" lvl="1" indent="-285750">
              <a:lnSpc>
                <a:spcPct val="90000"/>
              </a:lnSpc>
              <a:spcBef>
                <a:spcPts val="500"/>
              </a:spcBef>
              <a:buClr>
                <a:srgbClr val="F9D14A"/>
              </a:buClr>
              <a:buFont typeface="Arial" panose="020B0604020202020204" pitchFamily="34" charset="0"/>
              <a:buChar char="•"/>
            </a:pPr>
            <a:r>
              <a:rPr lang="en-US" sz="1500">
                <a:solidFill>
                  <a:schemeClr val="bg1"/>
                </a:solidFill>
                <a:cs typeface="Poppins"/>
              </a:rPr>
              <a:t>1 Social Media Video/Reel</a:t>
            </a:r>
          </a:p>
          <a:p>
            <a:pPr marL="742950" lvl="1" indent="-285750">
              <a:lnSpc>
                <a:spcPct val="90000"/>
              </a:lnSpc>
              <a:spcBef>
                <a:spcPts val="500"/>
              </a:spcBef>
              <a:buClr>
                <a:srgbClr val="F9D14A"/>
              </a:buClr>
              <a:buFont typeface="Arial" panose="020B0604020202020204" pitchFamily="34" charset="0"/>
              <a:buChar char="•"/>
            </a:pPr>
            <a:r>
              <a:rPr lang="en-US" sz="1500">
                <a:solidFill>
                  <a:schemeClr val="bg1"/>
                </a:solidFill>
                <a:cs typeface="Poppins"/>
              </a:rPr>
              <a:t>Recipe Word Document</a:t>
            </a:r>
          </a:p>
          <a:p>
            <a:pPr marL="742950" lvl="1" indent="-285750">
              <a:lnSpc>
                <a:spcPct val="90000"/>
              </a:lnSpc>
              <a:spcBef>
                <a:spcPts val="500"/>
              </a:spcBef>
              <a:buClr>
                <a:srgbClr val="F9D14A"/>
              </a:buClr>
              <a:buFont typeface="Arial" panose="020B0604020202020204" pitchFamily="34" charset="0"/>
              <a:buChar char="•"/>
            </a:pPr>
            <a:r>
              <a:rPr lang="en-US" sz="1500">
                <a:solidFill>
                  <a:schemeClr val="bg1"/>
                </a:solidFill>
                <a:cs typeface="Poppins"/>
              </a:rPr>
              <a:t>Social Media Posts &amp; Captions (on brand &amp; influencer page)</a:t>
            </a:r>
          </a:p>
          <a:p>
            <a:pPr marL="285750" indent="-285750">
              <a:lnSpc>
                <a:spcPct val="90000"/>
              </a:lnSpc>
              <a:spcBef>
                <a:spcPts val="1000"/>
              </a:spcBef>
              <a:buClr>
                <a:srgbClr val="F9D14A"/>
              </a:buClr>
              <a:buFont typeface="Arial" panose="020B0604020202020204" pitchFamily="34" charset="0"/>
              <a:buChar char="•"/>
            </a:pPr>
            <a:r>
              <a:rPr lang="en-US" sz="1500" b="1">
                <a:solidFill>
                  <a:schemeClr val="bg1"/>
                </a:solidFill>
                <a:cs typeface="Poppins"/>
              </a:rPr>
              <a:t>Annual Content Distribution:</a:t>
            </a:r>
            <a:r>
              <a:rPr lang="en-US" sz="1500">
                <a:solidFill>
                  <a:schemeClr val="bg1"/>
                </a:solidFill>
                <a:cs typeface="Poppins"/>
              </a:rPr>
              <a:t> </a:t>
            </a:r>
          </a:p>
          <a:p>
            <a:pPr marL="742950" lvl="1" indent="-285750">
              <a:lnSpc>
                <a:spcPct val="90000"/>
              </a:lnSpc>
              <a:spcBef>
                <a:spcPts val="500"/>
              </a:spcBef>
              <a:buClr>
                <a:srgbClr val="F9D14A"/>
              </a:buClr>
              <a:buFont typeface="Arial" panose="020B0604020202020204" pitchFamily="34" charset="0"/>
              <a:buChar char="•"/>
            </a:pPr>
            <a:r>
              <a:rPr lang="en-US" sz="1500">
                <a:solidFill>
                  <a:schemeClr val="bg1"/>
                </a:solidFill>
                <a:cs typeface="Poppins"/>
              </a:rPr>
              <a:t>12 Website Recipe Posts</a:t>
            </a:r>
          </a:p>
          <a:p>
            <a:pPr marL="742950" lvl="1" indent="-285750">
              <a:lnSpc>
                <a:spcPct val="90000"/>
              </a:lnSpc>
              <a:spcBef>
                <a:spcPts val="500"/>
              </a:spcBef>
              <a:buClr>
                <a:srgbClr val="F9D14A"/>
              </a:buClr>
              <a:buFont typeface="Arial" panose="020B0604020202020204" pitchFamily="34" charset="0"/>
              <a:buChar char="•"/>
            </a:pPr>
            <a:r>
              <a:rPr lang="en-US" sz="1500">
                <a:solidFill>
                  <a:schemeClr val="bg1"/>
                </a:solidFill>
                <a:cs typeface="Poppins"/>
              </a:rPr>
              <a:t>12 Monthly Recipe Round-Up Blog Posts</a:t>
            </a:r>
          </a:p>
          <a:p>
            <a:pPr marL="742950" lvl="1" indent="-285750">
              <a:lnSpc>
                <a:spcPct val="90000"/>
              </a:lnSpc>
              <a:spcBef>
                <a:spcPts val="500"/>
              </a:spcBef>
              <a:buClr>
                <a:srgbClr val="F9D14A"/>
              </a:buClr>
              <a:buFont typeface="Arial" panose="020B0604020202020204" pitchFamily="34" charset="0"/>
              <a:buChar char="•"/>
            </a:pPr>
            <a:r>
              <a:rPr lang="en-US" sz="1500">
                <a:solidFill>
                  <a:schemeClr val="bg1"/>
                </a:solidFill>
                <a:cs typeface="Poppins"/>
              </a:rPr>
              <a:t>Enhanced Recipe Landing Page</a:t>
            </a:r>
          </a:p>
        </p:txBody>
      </p:sp>
      <p:pic>
        <p:nvPicPr>
          <p:cNvPr id="7" name="Picture 6" descr="A hand pointing at a shelf of canned food&#10;&#10;AI-generated content may be incorrect.">
            <a:extLst>
              <a:ext uri="{FF2B5EF4-FFF2-40B4-BE49-F238E27FC236}">
                <a16:creationId xmlns:a16="http://schemas.microsoft.com/office/drawing/2014/main" id="{DDAE3335-C51F-00C4-1B1C-8774B827DA4F}"/>
              </a:ext>
            </a:extLst>
          </p:cNvPr>
          <p:cNvPicPr>
            <a:picLocks noChangeAspect="1"/>
          </p:cNvPicPr>
          <p:nvPr/>
        </p:nvPicPr>
        <p:blipFill>
          <a:blip r:embed="rId4"/>
          <a:stretch>
            <a:fillRect/>
          </a:stretch>
        </p:blipFill>
        <p:spPr>
          <a:xfrm>
            <a:off x="7006431" y="2912533"/>
            <a:ext cx="2999424" cy="3556000"/>
          </a:xfrm>
          <a:prstGeom prst="rect">
            <a:avLst/>
          </a:prstGeom>
        </p:spPr>
      </p:pic>
      <p:sp>
        <p:nvSpPr>
          <p:cNvPr id="3" name="Oval 2">
            <a:extLst>
              <a:ext uri="{FF2B5EF4-FFF2-40B4-BE49-F238E27FC236}">
                <a16:creationId xmlns:a16="http://schemas.microsoft.com/office/drawing/2014/main" id="{BFFB22C4-5447-F27C-1846-5C85A1F1010B}"/>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BC4847A0-925E-AB7D-B88E-6518AF81E0DD}"/>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40</a:t>
            </a:fld>
            <a:endParaRPr lang="en-US">
              <a:solidFill>
                <a:schemeClr val="tx1"/>
              </a:solidFill>
            </a:endParaRPr>
          </a:p>
        </p:txBody>
      </p:sp>
      <p:sp>
        <p:nvSpPr>
          <p:cNvPr id="10" name="TextBox 9">
            <a:extLst>
              <a:ext uri="{FF2B5EF4-FFF2-40B4-BE49-F238E27FC236}">
                <a16:creationId xmlns:a16="http://schemas.microsoft.com/office/drawing/2014/main" id="{53A35523-B676-0867-4D6F-C357902C0670}"/>
              </a:ext>
            </a:extLst>
          </p:cNvPr>
          <p:cNvSpPr txBox="1"/>
          <p:nvPr/>
        </p:nvSpPr>
        <p:spPr>
          <a:xfrm>
            <a:off x="326135" y="1426176"/>
            <a:ext cx="10155598" cy="1246495"/>
          </a:xfrm>
          <a:prstGeom prst="rect">
            <a:avLst/>
          </a:prstGeom>
          <a:noFill/>
        </p:spPr>
        <p:txBody>
          <a:bodyPr wrap="square" lIns="91440" tIns="45720" rIns="91440" bIns="45720" anchor="t">
            <a:spAutoFit/>
          </a:bodyPr>
          <a:lstStyle/>
          <a:p>
            <a:r>
              <a:rPr lang="en-US" sz="1500">
                <a:solidFill>
                  <a:schemeClr val="bg1"/>
                </a:solidFill>
                <a:cs typeface="Poppins"/>
              </a:rPr>
              <a:t>As part of the </a:t>
            </a:r>
            <a:r>
              <a:rPr lang="en-US" sz="1500" b="1">
                <a:solidFill>
                  <a:schemeClr val="bg1"/>
                </a:solidFill>
                <a:cs typeface="Poppins"/>
              </a:rPr>
              <a:t>Look for the Valley</a:t>
            </a:r>
            <a:r>
              <a:rPr lang="en-US" sz="1500">
                <a:solidFill>
                  <a:schemeClr val="bg1"/>
                </a:solidFill>
                <a:cs typeface="Poppins"/>
              </a:rPr>
              <a:t> campaign, our influencer will take followers on a journey through the grocery aisle—showing them exactly how to find Green Valley Organics among a sea of organic options. </a:t>
            </a:r>
          </a:p>
          <a:p>
            <a:endParaRPr lang="en-US" sz="1500">
              <a:solidFill>
                <a:schemeClr val="bg1"/>
              </a:solidFill>
              <a:cs typeface="Poppins"/>
            </a:endParaRPr>
          </a:p>
          <a:p>
            <a:r>
              <a:rPr lang="en-US" sz="1500">
                <a:solidFill>
                  <a:schemeClr val="bg1"/>
                </a:solidFill>
                <a:cs typeface="Poppins"/>
              </a:rPr>
              <a:t>Through engaging in-store content, she’ll highlight what makes Green Valley Organics different and why it’s the trusted choice for clean, high-quality ingredients.</a:t>
            </a:r>
            <a:endParaRPr lang="en-US" sz="1500">
              <a:solidFill>
                <a:schemeClr val="bg1"/>
              </a:solidFill>
            </a:endParaRPr>
          </a:p>
        </p:txBody>
      </p:sp>
      <p:sp>
        <p:nvSpPr>
          <p:cNvPr id="8" name="Title 1">
            <a:extLst>
              <a:ext uri="{FF2B5EF4-FFF2-40B4-BE49-F238E27FC236}">
                <a16:creationId xmlns:a16="http://schemas.microsoft.com/office/drawing/2014/main" id="{C31C7741-1CC3-D829-54DA-58C972ABCB4E}"/>
              </a:ext>
            </a:extLst>
          </p:cNvPr>
          <p:cNvSpPr txBox="1">
            <a:spLocks/>
          </p:cNvSpPr>
          <p:nvPr/>
        </p:nvSpPr>
        <p:spPr>
          <a:xfrm>
            <a:off x="326135" y="273646"/>
            <a:ext cx="9190397" cy="109728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9D14A"/>
                </a:solidFill>
              </a:rPr>
              <a:t>Influencer Recipe Collaboration: </a:t>
            </a:r>
            <a:br>
              <a:rPr lang="en-US" b="1">
                <a:solidFill>
                  <a:srgbClr val="F9D14A"/>
                </a:solidFill>
              </a:rPr>
            </a:br>
            <a:r>
              <a:rPr lang="en-US">
                <a:solidFill>
                  <a:srgbClr val="F9D14A"/>
                </a:solidFill>
              </a:rPr>
              <a:t>Look for the Valley Content Series</a:t>
            </a:r>
          </a:p>
        </p:txBody>
      </p:sp>
      <p:pic>
        <p:nvPicPr>
          <p:cNvPr id="2" name="Picture 1" descr="A white circle with black letters and dots&#10;&#10;AI-generated content may be incorrect.">
            <a:extLst>
              <a:ext uri="{FF2B5EF4-FFF2-40B4-BE49-F238E27FC236}">
                <a16:creationId xmlns:a16="http://schemas.microsoft.com/office/drawing/2014/main" id="{08902523-746B-D41C-A1D3-C63C7D9B60CE}"/>
              </a:ext>
            </a:extLst>
          </p:cNvPr>
          <p:cNvPicPr>
            <a:picLocks noChangeAspect="1"/>
          </p:cNvPicPr>
          <p:nvPr/>
        </p:nvPicPr>
        <p:blipFill>
          <a:blip r:embed="rId5"/>
          <a:stretch>
            <a:fillRect/>
          </a:stretch>
        </p:blipFill>
        <p:spPr>
          <a:xfrm>
            <a:off x="110491" y="6350000"/>
            <a:ext cx="407438" cy="431800"/>
          </a:xfrm>
          <a:prstGeom prst="rect">
            <a:avLst/>
          </a:prstGeom>
        </p:spPr>
      </p:pic>
    </p:spTree>
    <p:extLst>
      <p:ext uri="{BB962C8B-B14F-4D97-AF65-F5344CB8AC3E}">
        <p14:creationId xmlns:p14="http://schemas.microsoft.com/office/powerpoint/2010/main" val="1583915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77698"/>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9A72334-CE26-BE4D-2779-C0D10645212B}"/>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2715D5A2-0FB8-56A3-29F5-6CC1950B4D6A}"/>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41</a:t>
            </a:fld>
            <a:endParaRPr lang="en-US">
              <a:solidFill>
                <a:schemeClr val="tx1"/>
              </a:solidFill>
            </a:endParaRPr>
          </a:p>
        </p:txBody>
      </p:sp>
      <p:sp>
        <p:nvSpPr>
          <p:cNvPr id="12" name="TextBox 11">
            <a:extLst>
              <a:ext uri="{FF2B5EF4-FFF2-40B4-BE49-F238E27FC236}">
                <a16:creationId xmlns:a16="http://schemas.microsoft.com/office/drawing/2014/main" id="{F2666CE9-AF52-4BE6-38E8-D5DC33AF2C10}"/>
              </a:ext>
            </a:extLst>
          </p:cNvPr>
          <p:cNvSpPr txBox="1"/>
          <p:nvPr/>
        </p:nvSpPr>
        <p:spPr>
          <a:xfrm>
            <a:off x="341715" y="1034466"/>
            <a:ext cx="11465971" cy="877163"/>
          </a:xfrm>
          <a:prstGeom prst="rect">
            <a:avLst/>
          </a:prstGeom>
          <a:noFill/>
        </p:spPr>
        <p:txBody>
          <a:bodyPr wrap="square" lIns="91440" tIns="45720" rIns="91440" bIns="45720" anchor="t">
            <a:spAutoFit/>
          </a:bodyPr>
          <a:lstStyle/>
          <a:p>
            <a:r>
              <a:rPr lang="en-US" sz="1700">
                <a:solidFill>
                  <a:schemeClr val="bg1"/>
                </a:solidFill>
                <a:latin typeface="Aptos" panose="020B0004020202020204" pitchFamily="34" charset="0"/>
                <a:cs typeface="Times New Roman"/>
              </a:rPr>
              <a:t>Our social media presence is more than just posts—it’s about building a movement around fresh, organic choices and guiding consumers to</a:t>
            </a:r>
            <a:r>
              <a:rPr lang="en-US" sz="1700" b="1">
                <a:solidFill>
                  <a:schemeClr val="bg1"/>
                </a:solidFill>
                <a:latin typeface="Aptos" panose="020B0004020202020204" pitchFamily="34" charset="0"/>
                <a:cs typeface="Times New Roman"/>
              </a:rPr>
              <a:t> Look for the Valley </a:t>
            </a:r>
            <a:r>
              <a:rPr lang="en-US" sz="1700">
                <a:solidFill>
                  <a:schemeClr val="bg1"/>
                </a:solidFill>
                <a:latin typeface="Aptos" panose="020B0004020202020204" pitchFamily="34" charset="0"/>
                <a:cs typeface="Times New Roman"/>
              </a:rPr>
              <a:t>every time they shop. Through strategic content, influencer collaborations, and community engagement, we’ll make Green Valley Organics a go-to brand across Facebook, Instagram, and Pinterest.</a:t>
            </a:r>
          </a:p>
        </p:txBody>
      </p:sp>
      <p:sp>
        <p:nvSpPr>
          <p:cNvPr id="6" name="TextBox 5">
            <a:extLst>
              <a:ext uri="{FF2B5EF4-FFF2-40B4-BE49-F238E27FC236}">
                <a16:creationId xmlns:a16="http://schemas.microsoft.com/office/drawing/2014/main" id="{F1541AD6-5AC4-1723-5BAC-BED81B76D833}"/>
              </a:ext>
            </a:extLst>
          </p:cNvPr>
          <p:cNvSpPr txBox="1"/>
          <p:nvPr/>
        </p:nvSpPr>
        <p:spPr>
          <a:xfrm>
            <a:off x="381472" y="2304649"/>
            <a:ext cx="2993571" cy="3970318"/>
          </a:xfrm>
          <a:prstGeom prst="rect">
            <a:avLst/>
          </a:prstGeom>
          <a:noFill/>
        </p:spPr>
        <p:txBody>
          <a:bodyPr wrap="square" lIns="91440" tIns="45720" rIns="91440" bIns="45720" anchor="t">
            <a:spAutoFit/>
          </a:bodyPr>
          <a:lstStyle/>
          <a:p>
            <a:r>
              <a:rPr lang="en-US" sz="1400" b="1">
                <a:solidFill>
                  <a:srgbClr val="FFDF65"/>
                </a:solidFill>
                <a:latin typeface="Aptos"/>
                <a:cs typeface="Poppins"/>
              </a:rPr>
              <a:t>Social Media Strategy &amp; Execution</a:t>
            </a:r>
          </a:p>
          <a:p>
            <a:r>
              <a:rPr lang="en-US" sz="1400">
                <a:solidFill>
                  <a:schemeClr val="bg1"/>
                </a:solidFill>
                <a:latin typeface="Aptos"/>
                <a:cs typeface="Poppins"/>
              </a:rPr>
              <a:t>Strategic Content Calendar &amp; Posting</a:t>
            </a:r>
          </a:p>
          <a:p>
            <a:r>
              <a:rPr lang="en-US" sz="1400">
                <a:solidFill>
                  <a:schemeClr val="bg1"/>
                </a:solidFill>
                <a:latin typeface="Aptos"/>
                <a:cs typeface="Poppins"/>
              </a:rPr>
              <a:t>5 posts per week across Facebook &amp; Instagram, blending:</a:t>
            </a:r>
          </a:p>
          <a:p>
            <a:pPr marL="285750" indent="-285750">
              <a:buClr>
                <a:srgbClr val="FFDF65"/>
              </a:buClr>
              <a:buFont typeface="Arial" panose="020B0604020202020204" pitchFamily="34" charset="0"/>
              <a:buChar char="•"/>
            </a:pPr>
            <a:r>
              <a:rPr lang="en-US" sz="1400">
                <a:solidFill>
                  <a:schemeClr val="bg1"/>
                </a:solidFill>
                <a:latin typeface="Aptos"/>
                <a:cs typeface="Poppins"/>
              </a:rPr>
              <a:t>Static images that highlight product benefits and brand storytelling.</a:t>
            </a:r>
            <a:endParaRPr lang="en-US" sz="1400">
              <a:solidFill>
                <a:schemeClr val="bg1"/>
              </a:solidFill>
              <a:latin typeface="Aptos" panose="020B0004020202020204" pitchFamily="34" charset="0"/>
              <a:cs typeface="Poppins"/>
            </a:endParaRPr>
          </a:p>
          <a:p>
            <a:pPr marL="285750" indent="-285750">
              <a:buClr>
                <a:srgbClr val="FFDF65"/>
              </a:buClr>
              <a:buFont typeface="Arial" panose="020B0604020202020204" pitchFamily="34" charset="0"/>
              <a:buChar char="•"/>
            </a:pPr>
            <a:r>
              <a:rPr lang="en-US" sz="1400">
                <a:solidFill>
                  <a:schemeClr val="bg1"/>
                </a:solidFill>
                <a:latin typeface="Aptos"/>
                <a:cs typeface="Poppins"/>
              </a:rPr>
              <a:t>Instagram Stories to drive daily engagement and in-the-moment interactions.</a:t>
            </a:r>
            <a:endParaRPr lang="en-US" sz="1400">
              <a:solidFill>
                <a:schemeClr val="bg1"/>
              </a:solidFill>
              <a:latin typeface="Aptos" panose="020B0004020202020204" pitchFamily="34" charset="0"/>
              <a:cs typeface="Poppins"/>
            </a:endParaRPr>
          </a:p>
          <a:p>
            <a:pPr marL="285750" indent="-285750">
              <a:buClr>
                <a:srgbClr val="FFDF65"/>
              </a:buClr>
              <a:buFont typeface="Arial" panose="020B0604020202020204" pitchFamily="34" charset="0"/>
              <a:buChar char="•"/>
            </a:pPr>
            <a:r>
              <a:rPr lang="en-US" sz="1400">
                <a:solidFill>
                  <a:schemeClr val="bg1"/>
                </a:solidFill>
                <a:latin typeface="Aptos"/>
                <a:cs typeface="Poppins"/>
              </a:rPr>
              <a:t>Reels featuring influencer recipe creations, in-store shopping experiences, and real-life uses of Green Valley Organics.</a:t>
            </a:r>
            <a:endParaRPr lang="en-US" sz="1400">
              <a:solidFill>
                <a:schemeClr val="bg1"/>
              </a:solidFill>
              <a:latin typeface="Aptos" panose="020B0004020202020204" pitchFamily="34" charset="0"/>
              <a:cs typeface="Poppins"/>
            </a:endParaRPr>
          </a:p>
          <a:p>
            <a:pPr marL="285750" indent="-285750">
              <a:buClr>
                <a:srgbClr val="FFDF65"/>
              </a:buClr>
              <a:buFont typeface="Arial" panose="020B0604020202020204" pitchFamily="34" charset="0"/>
              <a:buChar char="•"/>
            </a:pPr>
            <a:r>
              <a:rPr lang="en-US" sz="1400">
                <a:solidFill>
                  <a:schemeClr val="bg1"/>
                </a:solidFill>
                <a:latin typeface="Aptos"/>
                <a:cs typeface="Poppins"/>
              </a:rPr>
              <a:t>Pinterest-friendly visuals to inspire home cooks and drive website traffic.</a:t>
            </a:r>
            <a:endParaRPr lang="en-US" sz="1400">
              <a:solidFill>
                <a:schemeClr val="bg1"/>
              </a:solidFill>
              <a:latin typeface="Aptos" panose="020B0004020202020204" pitchFamily="34" charset="0"/>
              <a:cs typeface="Poppins"/>
            </a:endParaRPr>
          </a:p>
        </p:txBody>
      </p:sp>
      <p:sp>
        <p:nvSpPr>
          <p:cNvPr id="8" name="TextBox 7">
            <a:extLst>
              <a:ext uri="{FF2B5EF4-FFF2-40B4-BE49-F238E27FC236}">
                <a16:creationId xmlns:a16="http://schemas.microsoft.com/office/drawing/2014/main" id="{00541009-7CDF-1F3F-FABE-26057806FDC6}"/>
              </a:ext>
            </a:extLst>
          </p:cNvPr>
          <p:cNvSpPr txBox="1"/>
          <p:nvPr/>
        </p:nvSpPr>
        <p:spPr>
          <a:xfrm>
            <a:off x="3497179" y="2304649"/>
            <a:ext cx="2919564" cy="3323987"/>
          </a:xfrm>
          <a:prstGeom prst="rect">
            <a:avLst/>
          </a:prstGeom>
          <a:noFill/>
        </p:spPr>
        <p:txBody>
          <a:bodyPr wrap="square" lIns="91440" tIns="45720" rIns="91440" bIns="45720" anchor="t">
            <a:spAutoFit/>
          </a:bodyPr>
          <a:lstStyle/>
          <a:p>
            <a:r>
              <a:rPr lang="en-US" sz="1400" b="1">
                <a:solidFill>
                  <a:srgbClr val="FFDF65"/>
                </a:solidFill>
                <a:latin typeface="Aptos" panose="020B0004020202020204" pitchFamily="34" charset="0"/>
                <a:cs typeface="Poppins"/>
              </a:rPr>
              <a:t>Bringing Look for the Valley to Life</a:t>
            </a:r>
            <a:endParaRPr lang="en-US" sz="1400">
              <a:solidFill>
                <a:srgbClr val="FFDF65"/>
              </a:solidFill>
              <a:latin typeface="Aptos" panose="020B0004020202020204" pitchFamily="34" charset="0"/>
              <a:cs typeface="Poppins"/>
            </a:endParaRPr>
          </a:p>
          <a:p>
            <a:r>
              <a:rPr lang="en-US" sz="1400">
                <a:solidFill>
                  <a:schemeClr val="bg1"/>
                </a:solidFill>
                <a:latin typeface="Aptos" panose="020B0004020202020204" pitchFamily="34" charset="0"/>
                <a:cs typeface="Poppins"/>
              </a:rPr>
              <a:t>Content will showcase influencers shopping for Green Valley in grocery aisles, educating consumers on what to look for and why it matters.</a:t>
            </a:r>
          </a:p>
          <a:p>
            <a:pPr marL="285750" indent="-285750">
              <a:buClr>
                <a:srgbClr val="FFDF65"/>
              </a:buClr>
              <a:buFont typeface="Arial" panose="020B0604020202020204" pitchFamily="34" charset="0"/>
              <a:buChar char="•"/>
            </a:pPr>
            <a:r>
              <a:rPr lang="en-US" sz="1400">
                <a:solidFill>
                  <a:schemeClr val="bg1"/>
                </a:solidFill>
                <a:latin typeface="Aptos" panose="020B0004020202020204" pitchFamily="34" charset="0"/>
                <a:cs typeface="Poppins"/>
              </a:rPr>
              <a:t>Recipe posts will bring real-life applications to Green Valley’s organic products, guiding consumers from the aisle to the kitchen.</a:t>
            </a:r>
          </a:p>
          <a:p>
            <a:pPr marL="285750" indent="-285750">
              <a:buClr>
                <a:srgbClr val="FFDF65"/>
              </a:buClr>
              <a:buFont typeface="Arial" panose="020B0604020202020204" pitchFamily="34" charset="0"/>
              <a:buChar char="•"/>
            </a:pPr>
            <a:r>
              <a:rPr lang="en-US" sz="1400">
                <a:solidFill>
                  <a:schemeClr val="bg1"/>
                </a:solidFill>
                <a:latin typeface="Aptos" panose="020B0004020202020204" pitchFamily="34" charset="0"/>
                <a:cs typeface="Poppins"/>
              </a:rPr>
              <a:t>Engaging captions will reinforce the brand’s commitment to transparency, quality, and organic integrity.</a:t>
            </a:r>
          </a:p>
        </p:txBody>
      </p:sp>
      <p:sp>
        <p:nvSpPr>
          <p:cNvPr id="10" name="TextBox 9">
            <a:extLst>
              <a:ext uri="{FF2B5EF4-FFF2-40B4-BE49-F238E27FC236}">
                <a16:creationId xmlns:a16="http://schemas.microsoft.com/office/drawing/2014/main" id="{51F60653-829E-2D99-ECAB-DF2D2CF5E0B8}"/>
              </a:ext>
            </a:extLst>
          </p:cNvPr>
          <p:cNvSpPr txBox="1"/>
          <p:nvPr/>
        </p:nvSpPr>
        <p:spPr>
          <a:xfrm>
            <a:off x="9312915" y="2304649"/>
            <a:ext cx="2542201" cy="2031325"/>
          </a:xfrm>
          <a:prstGeom prst="rect">
            <a:avLst/>
          </a:prstGeom>
          <a:noFill/>
        </p:spPr>
        <p:txBody>
          <a:bodyPr wrap="square" lIns="91440" tIns="45720" rIns="91440" bIns="45720" anchor="t">
            <a:spAutoFit/>
          </a:bodyPr>
          <a:lstStyle/>
          <a:p>
            <a:r>
              <a:rPr lang="en-US" sz="1400" b="1">
                <a:solidFill>
                  <a:srgbClr val="FFDF65"/>
                </a:solidFill>
                <a:latin typeface="Aptos"/>
                <a:cs typeface="Poppins"/>
              </a:rPr>
              <a:t>Monthly Reporting &amp; Insights</a:t>
            </a:r>
            <a:endParaRPr lang="en-US" sz="1400">
              <a:solidFill>
                <a:srgbClr val="FFDF65"/>
              </a:solidFill>
              <a:latin typeface="Aptos"/>
              <a:cs typeface="Poppins"/>
            </a:endParaRPr>
          </a:p>
          <a:p>
            <a:r>
              <a:rPr lang="en-US" sz="1400">
                <a:solidFill>
                  <a:schemeClr val="bg1"/>
                </a:solidFill>
                <a:latin typeface="Aptos"/>
                <a:cs typeface="Poppins"/>
              </a:rPr>
              <a:t>Data-driven reports covering:</a:t>
            </a:r>
          </a:p>
          <a:p>
            <a:pPr marL="285750" indent="-285750">
              <a:buClr>
                <a:srgbClr val="FFDF65"/>
              </a:buClr>
              <a:buFont typeface="Arial" panose="020B0604020202020204" pitchFamily="34" charset="0"/>
              <a:buChar char="•"/>
            </a:pPr>
            <a:r>
              <a:rPr lang="en-US" sz="1400">
                <a:solidFill>
                  <a:schemeClr val="bg1"/>
                </a:solidFill>
                <a:latin typeface="Aptos"/>
                <a:cs typeface="Poppins"/>
              </a:rPr>
              <a:t>Trends in consumer engagement.</a:t>
            </a:r>
            <a:endParaRPr lang="en-US" sz="1400">
              <a:solidFill>
                <a:schemeClr val="bg1"/>
              </a:solidFill>
              <a:latin typeface="Aptos" panose="020B0004020202020204" pitchFamily="34" charset="0"/>
              <a:cs typeface="Poppins"/>
            </a:endParaRPr>
          </a:p>
          <a:p>
            <a:pPr marL="285750" indent="-285750">
              <a:buClr>
                <a:srgbClr val="FFDF65"/>
              </a:buClr>
              <a:buFont typeface="Arial" panose="020B0604020202020204" pitchFamily="34" charset="0"/>
              <a:buChar char="•"/>
            </a:pPr>
            <a:r>
              <a:rPr lang="en-US" sz="1400">
                <a:solidFill>
                  <a:schemeClr val="bg1"/>
                </a:solidFill>
                <a:latin typeface="Aptos"/>
                <a:cs typeface="Poppins"/>
              </a:rPr>
              <a:t>Best-performing content to optimize future posts.</a:t>
            </a:r>
            <a:endParaRPr lang="en-US" sz="1400">
              <a:solidFill>
                <a:schemeClr val="bg1"/>
              </a:solidFill>
              <a:latin typeface="Aptos" panose="020B0004020202020204" pitchFamily="34" charset="0"/>
              <a:cs typeface="Poppins"/>
            </a:endParaRPr>
          </a:p>
          <a:p>
            <a:pPr marL="285750" indent="-285750">
              <a:buClr>
                <a:srgbClr val="FFDF65"/>
              </a:buClr>
              <a:buFont typeface="Arial" panose="020B0604020202020204" pitchFamily="34" charset="0"/>
              <a:buChar char="•"/>
            </a:pPr>
            <a:r>
              <a:rPr lang="en-US" sz="1400">
                <a:solidFill>
                  <a:schemeClr val="bg1"/>
                </a:solidFill>
                <a:latin typeface="Aptos"/>
                <a:cs typeface="Poppins"/>
              </a:rPr>
              <a:t>Opportunities for growth and community expansion.</a:t>
            </a:r>
            <a:endParaRPr lang="en-US" sz="1400">
              <a:solidFill>
                <a:schemeClr val="bg1"/>
              </a:solidFill>
              <a:latin typeface="Aptos" panose="020B0004020202020204" pitchFamily="34" charset="0"/>
              <a:cs typeface="Poppins"/>
            </a:endParaRPr>
          </a:p>
        </p:txBody>
      </p:sp>
      <p:sp>
        <p:nvSpPr>
          <p:cNvPr id="13" name="TextBox 12">
            <a:extLst>
              <a:ext uri="{FF2B5EF4-FFF2-40B4-BE49-F238E27FC236}">
                <a16:creationId xmlns:a16="http://schemas.microsoft.com/office/drawing/2014/main" id="{09BF0ED4-983B-D7E7-3CAB-9D8EB0167EE8}"/>
              </a:ext>
            </a:extLst>
          </p:cNvPr>
          <p:cNvSpPr txBox="1"/>
          <p:nvPr/>
        </p:nvSpPr>
        <p:spPr>
          <a:xfrm>
            <a:off x="6547944" y="2304649"/>
            <a:ext cx="2644182" cy="2893100"/>
          </a:xfrm>
          <a:prstGeom prst="rect">
            <a:avLst/>
          </a:prstGeom>
          <a:noFill/>
        </p:spPr>
        <p:txBody>
          <a:bodyPr wrap="square" lIns="91440" tIns="45720" rIns="91440" bIns="45720" anchor="t">
            <a:spAutoFit/>
          </a:bodyPr>
          <a:lstStyle/>
          <a:p>
            <a:r>
              <a:rPr lang="en-US" sz="1400" b="1">
                <a:solidFill>
                  <a:srgbClr val="FFDF65"/>
                </a:solidFill>
                <a:latin typeface="Aptos" panose="020B0004020202020204" pitchFamily="34" charset="0"/>
                <a:cs typeface="Poppins"/>
              </a:rPr>
              <a:t>Light Community Management &amp; Engagement</a:t>
            </a:r>
            <a:endParaRPr lang="en-US" sz="1400">
              <a:solidFill>
                <a:srgbClr val="FFDF65"/>
              </a:solidFill>
              <a:latin typeface="Aptos" panose="020B0004020202020204" pitchFamily="34" charset="0"/>
              <a:cs typeface="Poppins"/>
            </a:endParaRPr>
          </a:p>
          <a:p>
            <a:r>
              <a:rPr lang="en-US" sz="1400">
                <a:solidFill>
                  <a:schemeClr val="bg1"/>
                </a:solidFill>
                <a:latin typeface="Aptos" panose="020B0004020202020204" pitchFamily="34" charset="0"/>
                <a:cs typeface="Poppins"/>
              </a:rPr>
              <a:t>Responding to comments, DMs, and questions to build a loyal, engaged community.</a:t>
            </a:r>
          </a:p>
          <a:p>
            <a:pPr marL="285750" indent="-285750">
              <a:buClr>
                <a:srgbClr val="FFDF65"/>
              </a:buClr>
              <a:buFont typeface="Arial" panose="020B0604020202020204" pitchFamily="34" charset="0"/>
              <a:buChar char="•"/>
            </a:pPr>
            <a:r>
              <a:rPr lang="en-US" sz="1400">
                <a:solidFill>
                  <a:schemeClr val="bg1"/>
                </a:solidFill>
                <a:latin typeface="Aptos" panose="020B0004020202020204" pitchFamily="34" charset="0"/>
                <a:cs typeface="Poppins"/>
              </a:rPr>
              <a:t>Encouraging user-generated content on how they found the valley by resharing customer photos, recipes, and experiences.</a:t>
            </a:r>
          </a:p>
          <a:p>
            <a:pPr marL="285750" indent="-285750">
              <a:buClr>
                <a:srgbClr val="FFDF65"/>
              </a:buClr>
              <a:buFont typeface="Arial" panose="020B0604020202020204" pitchFamily="34" charset="0"/>
              <a:buChar char="•"/>
            </a:pPr>
            <a:r>
              <a:rPr lang="en-US" sz="1400">
                <a:solidFill>
                  <a:schemeClr val="bg1"/>
                </a:solidFill>
                <a:latin typeface="Aptos" panose="020B0004020202020204" pitchFamily="34" charset="0"/>
                <a:cs typeface="Poppins"/>
              </a:rPr>
              <a:t>Monitoring trends and adjusting content based on real-time engagement.</a:t>
            </a:r>
          </a:p>
        </p:txBody>
      </p:sp>
      <p:sp>
        <p:nvSpPr>
          <p:cNvPr id="3" name="Title 1">
            <a:extLst>
              <a:ext uri="{FF2B5EF4-FFF2-40B4-BE49-F238E27FC236}">
                <a16:creationId xmlns:a16="http://schemas.microsoft.com/office/drawing/2014/main" id="{48B74FDB-77BA-A8E6-F1D4-23375BAB2D94}"/>
              </a:ext>
            </a:extLst>
          </p:cNvPr>
          <p:cNvSpPr txBox="1">
            <a:spLocks/>
          </p:cNvSpPr>
          <p:nvPr/>
        </p:nvSpPr>
        <p:spPr>
          <a:xfrm>
            <a:off x="326136" y="36577"/>
            <a:ext cx="1186586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DF65"/>
                </a:solidFill>
              </a:rPr>
              <a:t>Social Media Management &amp; Reinvigoration</a:t>
            </a:r>
            <a:endParaRPr lang="en-US">
              <a:solidFill>
                <a:srgbClr val="FFDF65"/>
              </a:solidFill>
            </a:endParaRPr>
          </a:p>
        </p:txBody>
      </p:sp>
      <p:pic>
        <p:nvPicPr>
          <p:cNvPr id="5" name="Picture 4" descr="A white circle with black letters and dots&#10;&#10;AI-generated content may be incorrect.">
            <a:extLst>
              <a:ext uri="{FF2B5EF4-FFF2-40B4-BE49-F238E27FC236}">
                <a16:creationId xmlns:a16="http://schemas.microsoft.com/office/drawing/2014/main" id="{058FF818-0B6D-B5AA-BEDC-2A55A7F96894}"/>
              </a:ext>
            </a:extLst>
          </p:cNvPr>
          <p:cNvPicPr>
            <a:picLocks noChangeAspect="1"/>
          </p:cNvPicPr>
          <p:nvPr/>
        </p:nvPicPr>
        <p:blipFill>
          <a:blip r:embed="rId2"/>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75596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4206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AF20D78-8A2F-55EC-8DD0-8C3F86A8140F}"/>
              </a:ext>
            </a:extLst>
          </p:cNvPr>
          <p:cNvSpPr txBox="1">
            <a:spLocks/>
          </p:cNvSpPr>
          <p:nvPr/>
        </p:nvSpPr>
        <p:spPr>
          <a:xfrm>
            <a:off x="326136" y="1240222"/>
            <a:ext cx="11488088" cy="52400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a:solidFill>
                  <a:srgbClr val="FFDF65"/>
                </a:solidFill>
                <a:ea typeface="+mn-lt"/>
                <a:cs typeface="+mn-lt"/>
              </a:rPr>
              <a:t>Drive In-Store Traffic &amp; Boost Brand Awareness with our Engaging Sweepstakes</a:t>
            </a:r>
            <a:endParaRPr lang="en-US" sz="1700" b="1">
              <a:solidFill>
                <a:srgbClr val="FFDF65"/>
              </a:solidFill>
            </a:endParaRPr>
          </a:p>
          <a:p>
            <a:pPr marL="0" indent="0">
              <a:buNone/>
            </a:pPr>
            <a:r>
              <a:rPr lang="en-US" sz="1700" b="1">
                <a:solidFill>
                  <a:schemeClr val="bg1"/>
                </a:solidFill>
                <a:ea typeface="+mn-lt"/>
                <a:cs typeface="+mn-lt"/>
              </a:rPr>
              <a:t>Objective:</a:t>
            </a:r>
            <a:r>
              <a:rPr lang="en-US" sz="1700">
                <a:solidFill>
                  <a:schemeClr val="bg1"/>
                </a:solidFill>
                <a:ea typeface="+mn-lt"/>
                <a:cs typeface="+mn-lt"/>
              </a:rPr>
              <a:t> Increase foot traffic into retail stores, encourage product discovery, and drive purchase consideration of Green Valley Organics products.</a:t>
            </a:r>
            <a:endParaRPr lang="en-US" sz="1700">
              <a:solidFill>
                <a:schemeClr val="bg1"/>
              </a:solidFill>
            </a:endParaRPr>
          </a:p>
          <a:p>
            <a:pPr marL="0" indent="0">
              <a:buNone/>
            </a:pPr>
            <a:endParaRPr lang="en-US" sz="1700">
              <a:solidFill>
                <a:schemeClr val="bg1"/>
              </a:solidFill>
              <a:cs typeface="Poppins"/>
            </a:endParaRPr>
          </a:p>
          <a:p>
            <a:pPr marL="0" indent="0">
              <a:buClr>
                <a:srgbClr val="738A09"/>
              </a:buClr>
              <a:buNone/>
            </a:pPr>
            <a:r>
              <a:rPr lang="en-US" sz="1700" b="1">
                <a:solidFill>
                  <a:srgbClr val="FFDF65"/>
                </a:solidFill>
                <a:cs typeface="Poppins"/>
              </a:rPr>
              <a:t>Sweepstakes Overview:</a:t>
            </a:r>
          </a:p>
          <a:p>
            <a:pPr>
              <a:buClr>
                <a:srgbClr val="FFDF65"/>
              </a:buClr>
            </a:pPr>
            <a:r>
              <a:rPr lang="en-US" sz="1700" b="1">
                <a:solidFill>
                  <a:schemeClr val="bg1"/>
                </a:solidFill>
                <a:ea typeface="+mn-lt"/>
                <a:cs typeface="+mn-lt"/>
              </a:rPr>
              <a:t>Duration:</a:t>
            </a:r>
            <a:r>
              <a:rPr lang="en-US" sz="1700">
                <a:solidFill>
                  <a:schemeClr val="bg1"/>
                </a:solidFill>
                <a:ea typeface="+mn-lt"/>
                <a:cs typeface="+mn-lt"/>
              </a:rPr>
              <a:t> 3+ months to kick off</a:t>
            </a:r>
            <a:endParaRPr lang="en-US" sz="1700">
              <a:solidFill>
                <a:schemeClr val="bg1"/>
              </a:solidFill>
            </a:endParaRPr>
          </a:p>
          <a:p>
            <a:pPr>
              <a:buClr>
                <a:srgbClr val="FFDF65"/>
              </a:buClr>
            </a:pPr>
            <a:r>
              <a:rPr lang="en-US" sz="1700" b="1">
                <a:solidFill>
                  <a:schemeClr val="bg1"/>
                </a:solidFill>
                <a:ea typeface="+mn-lt"/>
                <a:cs typeface="+mn-lt"/>
              </a:rPr>
              <a:t>Entry Method:</a:t>
            </a:r>
            <a:r>
              <a:rPr lang="en-US" sz="1700">
                <a:solidFill>
                  <a:schemeClr val="bg1"/>
                </a:solidFill>
                <a:ea typeface="+mn-lt"/>
                <a:cs typeface="+mn-lt"/>
              </a:rPr>
              <a:t> Participants visit a participating store, locate Green Valley products, and share their shopping experience for a chance to win.</a:t>
            </a:r>
            <a:endParaRPr lang="en-US" sz="1700">
              <a:solidFill>
                <a:schemeClr val="bg1"/>
              </a:solidFill>
            </a:endParaRPr>
          </a:p>
          <a:p>
            <a:pPr>
              <a:buClr>
                <a:srgbClr val="FFDF65"/>
              </a:buClr>
            </a:pPr>
            <a:r>
              <a:rPr lang="en-US" sz="1700" b="1">
                <a:solidFill>
                  <a:schemeClr val="bg1"/>
                </a:solidFill>
                <a:ea typeface="+mn-lt"/>
                <a:cs typeface="+mn-lt"/>
              </a:rPr>
              <a:t>Bonus Entries:</a:t>
            </a:r>
            <a:r>
              <a:rPr lang="en-US" sz="1700">
                <a:solidFill>
                  <a:schemeClr val="bg1"/>
                </a:solidFill>
                <a:ea typeface="+mn-lt"/>
                <a:cs typeface="+mn-lt"/>
              </a:rPr>
              <a:t> Maximize engagement with these bonus entry opportunities: </a:t>
            </a:r>
            <a:endParaRPr lang="en-US" sz="1700">
              <a:solidFill>
                <a:schemeClr val="bg1"/>
              </a:solidFill>
            </a:endParaRPr>
          </a:p>
          <a:p>
            <a:pPr lvl="1">
              <a:buClr>
                <a:srgbClr val="FFDF65"/>
              </a:buClr>
            </a:pPr>
            <a:r>
              <a:rPr lang="en-US" sz="1700" b="1">
                <a:solidFill>
                  <a:schemeClr val="bg1"/>
                </a:solidFill>
                <a:ea typeface="+mn-lt"/>
                <a:cs typeface="+mn-lt"/>
              </a:rPr>
              <a:t>Product Photo:</a:t>
            </a:r>
            <a:r>
              <a:rPr lang="en-US" sz="1700">
                <a:solidFill>
                  <a:schemeClr val="bg1"/>
                </a:solidFill>
                <a:ea typeface="+mn-lt"/>
                <a:cs typeface="+mn-lt"/>
              </a:rPr>
              <a:t> Upload a photo with a Green Valley product.</a:t>
            </a:r>
            <a:endParaRPr lang="en-US" sz="1700">
              <a:solidFill>
                <a:schemeClr val="bg1"/>
              </a:solidFill>
            </a:endParaRPr>
          </a:p>
          <a:p>
            <a:pPr lvl="1">
              <a:buClr>
                <a:srgbClr val="FFDF65"/>
              </a:buClr>
            </a:pPr>
            <a:r>
              <a:rPr lang="en-US" sz="1700" b="1">
                <a:solidFill>
                  <a:schemeClr val="bg1"/>
                </a:solidFill>
                <a:ea typeface="+mn-lt"/>
                <a:cs typeface="+mn-lt"/>
              </a:rPr>
              <a:t>Shopping Haul:</a:t>
            </a:r>
            <a:r>
              <a:rPr lang="en-US" sz="1700">
                <a:solidFill>
                  <a:schemeClr val="bg1"/>
                </a:solidFill>
                <a:ea typeface="+mn-lt"/>
                <a:cs typeface="+mn-lt"/>
              </a:rPr>
              <a:t> Share a photo of your shopping haul, including Green Valley items.</a:t>
            </a:r>
            <a:endParaRPr lang="en-US" sz="1700">
              <a:solidFill>
                <a:schemeClr val="bg1"/>
              </a:solidFill>
            </a:endParaRPr>
          </a:p>
          <a:p>
            <a:pPr lvl="1">
              <a:buClr>
                <a:srgbClr val="FFDF65"/>
              </a:buClr>
            </a:pPr>
            <a:r>
              <a:rPr lang="en-US" sz="1700" b="1">
                <a:solidFill>
                  <a:schemeClr val="bg1"/>
                </a:solidFill>
                <a:ea typeface="+mn-lt"/>
                <a:cs typeface="+mn-lt"/>
              </a:rPr>
              <a:t>Recipe Share:</a:t>
            </a:r>
            <a:r>
              <a:rPr lang="en-US" sz="1700">
                <a:solidFill>
                  <a:schemeClr val="bg1"/>
                </a:solidFill>
                <a:ea typeface="+mn-lt"/>
                <a:cs typeface="+mn-lt"/>
              </a:rPr>
              <a:t> Share a favorite recipe made with Green Valley products.</a:t>
            </a:r>
            <a:endParaRPr lang="en-US" sz="1700">
              <a:solidFill>
                <a:schemeClr val="bg1"/>
              </a:solidFill>
            </a:endParaRPr>
          </a:p>
          <a:p>
            <a:pPr lvl="1">
              <a:buClr>
                <a:srgbClr val="FFDF65"/>
              </a:buClr>
            </a:pPr>
            <a:r>
              <a:rPr lang="en-US" sz="1700" b="1">
                <a:solidFill>
                  <a:schemeClr val="bg1"/>
                </a:solidFill>
                <a:ea typeface="+mn-lt"/>
                <a:cs typeface="+mn-lt"/>
              </a:rPr>
              <a:t>Social Sharing:</a:t>
            </a:r>
            <a:r>
              <a:rPr lang="en-US" sz="1700">
                <a:solidFill>
                  <a:schemeClr val="bg1"/>
                </a:solidFill>
                <a:ea typeface="+mn-lt"/>
                <a:cs typeface="+mn-lt"/>
              </a:rPr>
              <a:t> Share the sweepstakes with friends and family.</a:t>
            </a:r>
            <a:endParaRPr lang="en-US" sz="1700">
              <a:solidFill>
                <a:schemeClr val="bg1"/>
              </a:solidFill>
            </a:endParaRPr>
          </a:p>
          <a:p>
            <a:pPr lvl="1">
              <a:buClr>
                <a:srgbClr val="FFDF65"/>
              </a:buClr>
            </a:pPr>
            <a:r>
              <a:rPr lang="en-US" sz="1700" b="1">
                <a:solidFill>
                  <a:schemeClr val="bg1"/>
                </a:solidFill>
                <a:ea typeface="+mn-lt"/>
                <a:cs typeface="+mn-lt"/>
              </a:rPr>
              <a:t>Follow Us:</a:t>
            </a:r>
            <a:r>
              <a:rPr lang="en-US" sz="1700">
                <a:solidFill>
                  <a:schemeClr val="bg1"/>
                </a:solidFill>
                <a:ea typeface="+mn-lt"/>
                <a:cs typeface="+mn-lt"/>
              </a:rPr>
              <a:t> Follow Green Valley on Instagram.</a:t>
            </a:r>
            <a:endParaRPr lang="en-US" sz="1700">
              <a:solidFill>
                <a:schemeClr val="bg1"/>
              </a:solidFill>
            </a:endParaRPr>
          </a:p>
          <a:p>
            <a:pPr marL="285750" indent="-285750">
              <a:buClr>
                <a:srgbClr val="738A09"/>
              </a:buClr>
            </a:pPr>
            <a:endParaRPr lang="en-US" sz="1700" b="1">
              <a:solidFill>
                <a:schemeClr val="bg1"/>
              </a:solidFill>
              <a:cs typeface="Poppins"/>
            </a:endParaRPr>
          </a:p>
          <a:p>
            <a:pPr marL="971550" lvl="1" indent="-285750">
              <a:buClr>
                <a:srgbClr val="738A09"/>
              </a:buClr>
            </a:pPr>
            <a:endParaRPr lang="en-US" sz="1700">
              <a:solidFill>
                <a:schemeClr val="bg1"/>
              </a:solidFill>
              <a:cs typeface="Poppins"/>
            </a:endParaRPr>
          </a:p>
          <a:p>
            <a:pPr marL="971550" lvl="1" indent="-285750">
              <a:buClr>
                <a:srgbClr val="738A09"/>
              </a:buClr>
            </a:pPr>
            <a:endParaRPr lang="en-US" sz="1700">
              <a:solidFill>
                <a:schemeClr val="bg1"/>
              </a:solidFill>
              <a:cs typeface="Poppins"/>
            </a:endParaRPr>
          </a:p>
          <a:p>
            <a:pPr marL="285750" indent="-285750">
              <a:buClr>
                <a:srgbClr val="738A09"/>
              </a:buClr>
            </a:pPr>
            <a:endParaRPr lang="en-US" sz="1700" b="1">
              <a:solidFill>
                <a:schemeClr val="bg1"/>
              </a:solidFill>
              <a:cs typeface="Poppins"/>
            </a:endParaRPr>
          </a:p>
        </p:txBody>
      </p:sp>
      <p:sp>
        <p:nvSpPr>
          <p:cNvPr id="3" name="Title 1">
            <a:extLst>
              <a:ext uri="{FF2B5EF4-FFF2-40B4-BE49-F238E27FC236}">
                <a16:creationId xmlns:a16="http://schemas.microsoft.com/office/drawing/2014/main" id="{ABCB4DB9-A1C0-6793-5692-E49AE322D9E7}"/>
              </a:ext>
            </a:extLst>
          </p:cNvPr>
          <p:cNvSpPr txBox="1">
            <a:spLocks/>
          </p:cNvSpPr>
          <p:nvPr/>
        </p:nvSpPr>
        <p:spPr>
          <a:xfrm>
            <a:off x="326136" y="36577"/>
            <a:ext cx="1186586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DF65"/>
                </a:solidFill>
              </a:rPr>
              <a:t>Look for the Valley UGC Sweepstakes</a:t>
            </a:r>
            <a:endParaRPr lang="en-US">
              <a:solidFill>
                <a:srgbClr val="FFDF65"/>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DEE93D91-EFE1-FFCE-64C0-8C2924512005}"/>
              </a:ext>
            </a:extLst>
          </p:cNvPr>
          <p:cNvPicPr>
            <a:picLocks noChangeAspect="1"/>
          </p:cNvPicPr>
          <p:nvPr/>
        </p:nvPicPr>
        <p:blipFill>
          <a:blip r:embed="rId2"/>
          <a:stretch>
            <a:fillRect/>
          </a:stretch>
        </p:blipFill>
        <p:spPr>
          <a:xfrm>
            <a:off x="110491" y="6350000"/>
            <a:ext cx="407438" cy="431800"/>
          </a:xfrm>
          <a:prstGeom prst="rect">
            <a:avLst/>
          </a:prstGeom>
        </p:spPr>
      </p:pic>
      <p:sp>
        <p:nvSpPr>
          <p:cNvPr id="5" name="Oval 4">
            <a:extLst>
              <a:ext uri="{FF2B5EF4-FFF2-40B4-BE49-F238E27FC236}">
                <a16:creationId xmlns:a16="http://schemas.microsoft.com/office/drawing/2014/main" id="{2F557599-18A3-D542-946B-DC158E140135}"/>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95324AB-5D00-F46D-3AB7-58A07E3E8E49}"/>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42</a:t>
            </a:fld>
            <a:endParaRPr lang="en-US">
              <a:solidFill>
                <a:schemeClr val="tx1"/>
              </a:solidFill>
            </a:endParaRPr>
          </a:p>
        </p:txBody>
      </p:sp>
    </p:spTree>
    <p:extLst>
      <p:ext uri="{BB962C8B-B14F-4D97-AF65-F5344CB8AC3E}">
        <p14:creationId xmlns:p14="http://schemas.microsoft.com/office/powerpoint/2010/main" val="122270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C7A2B"/>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9A625B-DCDF-65C6-9B95-F9D724FC8E85}"/>
              </a:ext>
            </a:extLst>
          </p:cNvPr>
          <p:cNvSpPr>
            <a:spLocks noGrp="1"/>
          </p:cNvSpPr>
          <p:nvPr>
            <p:ph idx="1"/>
          </p:nvPr>
        </p:nvSpPr>
        <p:spPr>
          <a:xfrm>
            <a:off x="326136" y="1686477"/>
            <a:ext cx="11267661" cy="852261"/>
          </a:xfrm>
        </p:spPr>
        <p:txBody>
          <a:bodyPr vert="horz" lIns="91440" tIns="45720" rIns="91440" bIns="45720" rtlCol="0" anchor="t">
            <a:normAutofit/>
          </a:bodyPr>
          <a:lstStyle/>
          <a:p>
            <a:pPr marL="0" indent="0">
              <a:buNone/>
            </a:pPr>
            <a:r>
              <a:rPr lang="en-US" sz="1600">
                <a:solidFill>
                  <a:schemeClr val="bg1"/>
                </a:solidFill>
                <a:cs typeface="Poppins"/>
              </a:rPr>
              <a:t>Our email marketing approach ensures Green Valley Organics stays top of mind for consumers, providing them with seasonal inspiration, product education, and exclusive content that reinforces why they should always </a:t>
            </a:r>
            <a:r>
              <a:rPr lang="en-US" sz="1600" b="1">
                <a:solidFill>
                  <a:schemeClr val="bg1"/>
                </a:solidFill>
                <a:cs typeface="Poppins"/>
              </a:rPr>
              <a:t>Look for the Valley.</a:t>
            </a:r>
          </a:p>
        </p:txBody>
      </p:sp>
      <p:sp>
        <p:nvSpPr>
          <p:cNvPr id="5" name="TextBox 4">
            <a:extLst>
              <a:ext uri="{FF2B5EF4-FFF2-40B4-BE49-F238E27FC236}">
                <a16:creationId xmlns:a16="http://schemas.microsoft.com/office/drawing/2014/main" id="{C5E74D56-6654-4D64-641D-3A206DD164B6}"/>
              </a:ext>
            </a:extLst>
          </p:cNvPr>
          <p:cNvSpPr txBox="1"/>
          <p:nvPr/>
        </p:nvSpPr>
        <p:spPr>
          <a:xfrm>
            <a:off x="326135" y="2611503"/>
            <a:ext cx="6432473" cy="3046988"/>
          </a:xfrm>
          <a:prstGeom prst="rect">
            <a:avLst/>
          </a:prstGeom>
          <a:noFill/>
        </p:spPr>
        <p:txBody>
          <a:bodyPr wrap="square" lIns="91440" tIns="45720" rIns="91440" bIns="45720" anchor="t">
            <a:spAutoFit/>
          </a:bodyPr>
          <a:lstStyle/>
          <a:p>
            <a:pPr>
              <a:buClr>
                <a:srgbClr val="FFDF65"/>
              </a:buClr>
            </a:pPr>
            <a:r>
              <a:rPr lang="en-US" sz="1600" b="1">
                <a:solidFill>
                  <a:srgbClr val="FFDF65"/>
                </a:solidFill>
                <a:cs typeface="Poppins"/>
              </a:rPr>
              <a:t>Email Strategy &amp; Execution</a:t>
            </a:r>
          </a:p>
          <a:p>
            <a:pPr marL="285750" indent="-285750">
              <a:buClr>
                <a:srgbClr val="FFDF65"/>
              </a:buClr>
              <a:buFont typeface="Arial" panose="020B0604020202020204" pitchFamily="34" charset="0"/>
              <a:buChar char="•"/>
            </a:pPr>
            <a:r>
              <a:rPr lang="en-US" sz="1600">
                <a:solidFill>
                  <a:schemeClr val="bg1"/>
                </a:solidFill>
                <a:cs typeface="Poppins"/>
              </a:rPr>
              <a:t>6 Emails Per Year (One Every Two Months) </a:t>
            </a:r>
          </a:p>
          <a:p>
            <a:pPr marL="742950" lvl="1" indent="-285750">
              <a:buClr>
                <a:srgbClr val="FFDF65"/>
              </a:buClr>
              <a:buFont typeface="Arial" panose="020B0604020202020204" pitchFamily="34" charset="0"/>
              <a:buChar char="•"/>
            </a:pPr>
            <a:r>
              <a:rPr lang="en-US" sz="1600">
                <a:solidFill>
                  <a:schemeClr val="bg1"/>
                </a:solidFill>
                <a:cs typeface="Poppins"/>
              </a:rPr>
              <a:t>Each email will have a clear purpose—whether it’s introducing a new recipe, sharing seasonal tips, highlighting an influencer feature, or reinforcing Green Valley’s brand values. </a:t>
            </a:r>
            <a:endParaRPr lang="en-US" sz="1600">
              <a:solidFill>
                <a:schemeClr val="bg1"/>
              </a:solidFill>
            </a:endParaRPr>
          </a:p>
          <a:p>
            <a:pPr marL="285750" indent="-285750">
              <a:buClr>
                <a:srgbClr val="FFDF65"/>
              </a:buClr>
              <a:buFont typeface="Arial" panose="020B0604020202020204" pitchFamily="34" charset="0"/>
              <a:buChar char="•"/>
            </a:pPr>
            <a:r>
              <a:rPr lang="en-US" sz="1600">
                <a:solidFill>
                  <a:schemeClr val="bg1"/>
                </a:solidFill>
                <a:cs typeface="Poppins"/>
              </a:rPr>
              <a:t>Content will include:</a:t>
            </a:r>
          </a:p>
          <a:p>
            <a:pPr marL="742950" lvl="1" indent="-285750">
              <a:buClr>
                <a:srgbClr val="FFDF65"/>
              </a:buClr>
              <a:buFont typeface="Arial" panose="020B0604020202020204" pitchFamily="34" charset="0"/>
              <a:buChar char="•"/>
            </a:pPr>
            <a:r>
              <a:rPr lang="en-US" sz="1600" b="1">
                <a:solidFill>
                  <a:schemeClr val="bg1"/>
                </a:solidFill>
                <a:cs typeface="Poppins"/>
              </a:rPr>
              <a:t>Grocery Aisle Insights</a:t>
            </a:r>
            <a:r>
              <a:rPr lang="en-US" sz="1600">
                <a:solidFill>
                  <a:schemeClr val="bg1"/>
                </a:solidFill>
                <a:cs typeface="Poppins"/>
              </a:rPr>
              <a:t>: How to spot high-quality organic canned vegetables and why Green Valley stands out.</a:t>
            </a:r>
          </a:p>
          <a:p>
            <a:pPr marL="742950" lvl="1" indent="-285750">
              <a:buClr>
                <a:srgbClr val="FFDF65"/>
              </a:buClr>
              <a:buFont typeface="Arial" panose="020B0604020202020204" pitchFamily="34" charset="0"/>
              <a:buChar char="•"/>
            </a:pPr>
            <a:r>
              <a:rPr lang="en-US" sz="1600" b="1">
                <a:solidFill>
                  <a:schemeClr val="bg1"/>
                </a:solidFill>
                <a:cs typeface="Poppins"/>
              </a:rPr>
              <a:t>From the Aisle to the Kitchen</a:t>
            </a:r>
            <a:r>
              <a:rPr lang="en-US" sz="1600">
                <a:solidFill>
                  <a:schemeClr val="bg1"/>
                </a:solidFill>
                <a:cs typeface="Poppins"/>
              </a:rPr>
              <a:t>: New influencer-created recipes featuring Green Valley Organics in easy, delicious meals.</a:t>
            </a:r>
          </a:p>
          <a:p>
            <a:pPr marL="742950" lvl="1" indent="-285750">
              <a:buClr>
                <a:srgbClr val="FFDF65"/>
              </a:buClr>
              <a:buFont typeface="Arial" panose="020B0604020202020204" pitchFamily="34" charset="0"/>
              <a:buChar char="•"/>
            </a:pPr>
            <a:r>
              <a:rPr lang="en-US" sz="1600" b="1">
                <a:solidFill>
                  <a:schemeClr val="bg1"/>
                </a:solidFill>
                <a:cs typeface="Poppins"/>
              </a:rPr>
              <a:t>Sustainability &amp; Transparency</a:t>
            </a:r>
            <a:r>
              <a:rPr lang="en-US" sz="1600">
                <a:solidFill>
                  <a:schemeClr val="bg1"/>
                </a:solidFill>
                <a:cs typeface="Poppins"/>
              </a:rPr>
              <a:t>: Reinforcing our commitment to organic integrity, and clean ingredients.</a:t>
            </a:r>
          </a:p>
        </p:txBody>
      </p:sp>
      <p:sp>
        <p:nvSpPr>
          <p:cNvPr id="7" name="TextBox 6">
            <a:extLst>
              <a:ext uri="{FF2B5EF4-FFF2-40B4-BE49-F238E27FC236}">
                <a16:creationId xmlns:a16="http://schemas.microsoft.com/office/drawing/2014/main" id="{8772CA98-4064-0AD8-12F5-AED001C92E9C}"/>
              </a:ext>
            </a:extLst>
          </p:cNvPr>
          <p:cNvSpPr txBox="1"/>
          <p:nvPr/>
        </p:nvSpPr>
        <p:spPr>
          <a:xfrm>
            <a:off x="7275443" y="2611503"/>
            <a:ext cx="4174434" cy="1815882"/>
          </a:xfrm>
          <a:prstGeom prst="rect">
            <a:avLst/>
          </a:prstGeom>
          <a:noFill/>
        </p:spPr>
        <p:txBody>
          <a:bodyPr wrap="square" lIns="91440" tIns="45720" rIns="91440" bIns="45720" anchor="t">
            <a:spAutoFit/>
          </a:bodyPr>
          <a:lstStyle/>
          <a:p>
            <a:r>
              <a:rPr lang="en-US" sz="1600" b="1">
                <a:solidFill>
                  <a:srgbClr val="FFDF65"/>
                </a:solidFill>
                <a:cs typeface="Poppins"/>
              </a:rPr>
              <a:t>Quarterly Reporting &amp; Optimization</a:t>
            </a:r>
          </a:p>
          <a:p>
            <a:pPr marL="285750" indent="-285750">
              <a:buFont typeface="Arial"/>
              <a:buChar char="•"/>
            </a:pPr>
            <a:r>
              <a:rPr lang="en-US" sz="1600">
                <a:solidFill>
                  <a:schemeClr val="bg1"/>
                </a:solidFill>
                <a:cs typeface="Poppins"/>
              </a:rPr>
              <a:t>Performance tracking to measure open rates, click-through rates, and engagement trends.</a:t>
            </a:r>
          </a:p>
          <a:p>
            <a:pPr marL="285750" indent="-285750">
              <a:buFont typeface="Arial"/>
              <a:buChar char="•"/>
            </a:pPr>
            <a:r>
              <a:rPr lang="en-US" sz="1600">
                <a:solidFill>
                  <a:schemeClr val="bg1"/>
                </a:solidFill>
                <a:cs typeface="Poppins"/>
              </a:rPr>
              <a:t>Insights to refine subject lines, content strategies, and audience segmentation for stronger results.</a:t>
            </a:r>
          </a:p>
        </p:txBody>
      </p:sp>
      <p:sp>
        <p:nvSpPr>
          <p:cNvPr id="6" name="Title 1">
            <a:extLst>
              <a:ext uri="{FF2B5EF4-FFF2-40B4-BE49-F238E27FC236}">
                <a16:creationId xmlns:a16="http://schemas.microsoft.com/office/drawing/2014/main" id="{206925C4-8513-7933-922C-5BCA4E6FE035}"/>
              </a:ext>
            </a:extLst>
          </p:cNvPr>
          <p:cNvSpPr txBox="1">
            <a:spLocks/>
          </p:cNvSpPr>
          <p:nvPr/>
        </p:nvSpPr>
        <p:spPr>
          <a:xfrm>
            <a:off x="326136" y="36576"/>
            <a:ext cx="11865864" cy="1812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DF65"/>
                </a:solidFill>
              </a:rPr>
              <a:t>Email Strategy*: Guiding Consumers to </a:t>
            </a:r>
            <a:br>
              <a:rPr lang="en-US" b="1"/>
            </a:br>
            <a:r>
              <a:rPr lang="en-US" b="1">
                <a:solidFill>
                  <a:srgbClr val="FFDF65"/>
                </a:solidFill>
              </a:rPr>
              <a:t>Look for the Valley</a:t>
            </a:r>
            <a:endParaRPr lang="en-US">
              <a:solidFill>
                <a:srgbClr val="FFDF65"/>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680F5793-809A-D853-2DFB-AF8ED50B840E}"/>
              </a:ext>
            </a:extLst>
          </p:cNvPr>
          <p:cNvPicPr>
            <a:picLocks noChangeAspect="1"/>
          </p:cNvPicPr>
          <p:nvPr/>
        </p:nvPicPr>
        <p:blipFill>
          <a:blip r:embed="rId2"/>
          <a:stretch>
            <a:fillRect/>
          </a:stretch>
        </p:blipFill>
        <p:spPr>
          <a:xfrm>
            <a:off x="110491" y="6350000"/>
            <a:ext cx="407438" cy="431800"/>
          </a:xfrm>
          <a:prstGeom prst="rect">
            <a:avLst/>
          </a:prstGeom>
        </p:spPr>
      </p:pic>
      <p:sp>
        <p:nvSpPr>
          <p:cNvPr id="4" name="Oval 3">
            <a:extLst>
              <a:ext uri="{FF2B5EF4-FFF2-40B4-BE49-F238E27FC236}">
                <a16:creationId xmlns:a16="http://schemas.microsoft.com/office/drawing/2014/main" id="{B5FC7785-27CF-00B6-FBF6-90526C92B5D7}"/>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A2BD172-4351-1FFA-D650-89DAE5AC3F0A}"/>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43</a:t>
            </a:fld>
            <a:endParaRPr lang="en-US">
              <a:solidFill>
                <a:schemeClr val="tx1"/>
              </a:solidFill>
            </a:endParaRPr>
          </a:p>
        </p:txBody>
      </p:sp>
      <p:sp>
        <p:nvSpPr>
          <p:cNvPr id="9" name="TextBox 8">
            <a:extLst>
              <a:ext uri="{FF2B5EF4-FFF2-40B4-BE49-F238E27FC236}">
                <a16:creationId xmlns:a16="http://schemas.microsoft.com/office/drawing/2014/main" id="{300D155E-5765-5A05-CFF3-AD00457D0BC6}"/>
              </a:ext>
            </a:extLst>
          </p:cNvPr>
          <p:cNvSpPr txBox="1"/>
          <p:nvPr/>
        </p:nvSpPr>
        <p:spPr>
          <a:xfrm>
            <a:off x="7378446" y="5411057"/>
            <a:ext cx="421233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sz="1400" i="1">
                <a:solidFill>
                  <a:srgbClr val="F9D14A"/>
                </a:solidFill>
                <a:ea typeface="+mn-lt"/>
                <a:cs typeface="+mn-lt"/>
              </a:rPr>
              <a:t>*Not an element in the RFP but DX believes this is an important channel to maintain and grow engagement with new and prospective customers.</a:t>
            </a:r>
            <a:endParaRPr lang="en-US">
              <a:solidFill>
                <a:srgbClr val="F9D14A"/>
              </a:solidFill>
              <a:ea typeface="+mn-lt"/>
              <a:cs typeface="+mn-lt"/>
            </a:endParaRPr>
          </a:p>
          <a:p>
            <a:endParaRPr lang="en-US" sz="1400" i="1">
              <a:solidFill>
                <a:srgbClr val="F9D14A"/>
              </a:solidFill>
            </a:endParaRPr>
          </a:p>
        </p:txBody>
      </p:sp>
    </p:spTree>
    <p:extLst>
      <p:ext uri="{BB962C8B-B14F-4D97-AF65-F5344CB8AC3E}">
        <p14:creationId xmlns:p14="http://schemas.microsoft.com/office/powerpoint/2010/main" val="3395906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319F-2500-95DC-D18D-A494F6E07484}"/>
            </a:ext>
          </a:extLst>
        </p:cNvPr>
        <p:cNvGrpSpPr/>
        <p:nvPr/>
      </p:nvGrpSpPr>
      <p:grpSpPr>
        <a:xfrm>
          <a:off x="0" y="0"/>
          <a:ext cx="0" cy="0"/>
          <a:chOff x="0" y="0"/>
          <a:chExt cx="0" cy="0"/>
        </a:xfrm>
      </p:grpSpPr>
      <p:pic>
        <p:nvPicPr>
          <p:cNvPr id="12" name="Picture 11" descr="A yellow rectangular object with a black line&#10;&#10;AI-generated content may be incorrect.">
            <a:extLst>
              <a:ext uri="{FF2B5EF4-FFF2-40B4-BE49-F238E27FC236}">
                <a16:creationId xmlns:a16="http://schemas.microsoft.com/office/drawing/2014/main" id="{6EDAA96A-E67C-4B51-D5F1-16EA2E013CF2}"/>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F693CE3-CC17-C0BE-D90F-320C48B5CE67}"/>
              </a:ext>
            </a:extLst>
          </p:cNvPr>
          <p:cNvSpPr>
            <a:spLocks noGrp="1"/>
          </p:cNvSpPr>
          <p:nvPr>
            <p:ph idx="1"/>
          </p:nvPr>
        </p:nvSpPr>
        <p:spPr>
          <a:xfrm>
            <a:off x="326136" y="1459523"/>
            <a:ext cx="11613818" cy="1097280"/>
          </a:xfrm>
        </p:spPr>
        <p:txBody>
          <a:bodyPr vert="horz" lIns="91440" tIns="45720" rIns="91440" bIns="45720" rtlCol="0" anchor="t">
            <a:normAutofit/>
          </a:bodyPr>
          <a:lstStyle/>
          <a:p>
            <a:pPr marL="0" indent="0">
              <a:buNone/>
            </a:pPr>
            <a:r>
              <a:rPr lang="en-US" sz="1800">
                <a:latin typeface="Aptos" panose="020B0004020202020204" pitchFamily="34" charset="0"/>
                <a:cs typeface="Poppins"/>
              </a:rPr>
              <a:t>A strong SEO content strategy ensures that Green Valley Organics appears first when consumers search for organic food, healthy recipes, or clean eating tips. By creating optimized blog content, refining categories and tags, and leveraging search intent, we drive more organic traffic to the site while reinforcing why Green Valley is the trusted choice.</a:t>
            </a:r>
            <a:endParaRPr lang="en-US">
              <a:latin typeface="Aptos" panose="020B0004020202020204" pitchFamily="34" charset="0"/>
              <a:cs typeface="Poppins"/>
            </a:endParaRPr>
          </a:p>
          <a:p>
            <a:pPr>
              <a:buClr>
                <a:srgbClr val="6C7A2C"/>
              </a:buClr>
            </a:pPr>
            <a:endParaRPr lang="en-US" sz="1800">
              <a:latin typeface="Aptos" panose="020B0004020202020204" pitchFamily="34" charset="0"/>
            </a:endParaRPr>
          </a:p>
        </p:txBody>
      </p:sp>
      <p:sp>
        <p:nvSpPr>
          <p:cNvPr id="4" name="Title 1">
            <a:extLst>
              <a:ext uri="{FF2B5EF4-FFF2-40B4-BE49-F238E27FC236}">
                <a16:creationId xmlns:a16="http://schemas.microsoft.com/office/drawing/2014/main" id="{9ECAD7BB-6BEE-C1DE-DFA3-863E4EDA6648}"/>
              </a:ext>
            </a:extLst>
          </p:cNvPr>
          <p:cNvSpPr txBox="1">
            <a:spLocks/>
          </p:cNvSpPr>
          <p:nvPr/>
        </p:nvSpPr>
        <p:spPr>
          <a:xfrm>
            <a:off x="326136" y="36577"/>
            <a:ext cx="1186586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SEO Optimized Green Valley Blog</a:t>
            </a:r>
            <a:endParaRPr lang="en-US"/>
          </a:p>
        </p:txBody>
      </p:sp>
      <p:sp>
        <p:nvSpPr>
          <p:cNvPr id="2" name="Oval 1">
            <a:extLst>
              <a:ext uri="{FF2B5EF4-FFF2-40B4-BE49-F238E27FC236}">
                <a16:creationId xmlns:a16="http://schemas.microsoft.com/office/drawing/2014/main" id="{2300F8FA-9096-49CA-3E64-8A01C908D608}"/>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577F4E69-D797-9A41-CCC7-2005BF8F01F1}"/>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44</a:t>
            </a:fld>
            <a:endParaRPr lang="en-US">
              <a:solidFill>
                <a:schemeClr val="tx1"/>
              </a:solidFill>
            </a:endParaRPr>
          </a:p>
        </p:txBody>
      </p:sp>
      <p:sp>
        <p:nvSpPr>
          <p:cNvPr id="7" name="TextBox 6">
            <a:extLst>
              <a:ext uri="{FF2B5EF4-FFF2-40B4-BE49-F238E27FC236}">
                <a16:creationId xmlns:a16="http://schemas.microsoft.com/office/drawing/2014/main" id="{B4171CFD-3315-2683-2936-B930D656FA46}"/>
              </a:ext>
            </a:extLst>
          </p:cNvPr>
          <p:cNvSpPr txBox="1"/>
          <p:nvPr/>
        </p:nvSpPr>
        <p:spPr>
          <a:xfrm>
            <a:off x="519831" y="2883934"/>
            <a:ext cx="5068169" cy="2185214"/>
          </a:xfrm>
          <a:prstGeom prst="rect">
            <a:avLst/>
          </a:prstGeom>
          <a:noFill/>
        </p:spPr>
        <p:txBody>
          <a:bodyPr wrap="square" lIns="91440" tIns="45720" rIns="91440" bIns="45720" anchor="t">
            <a:spAutoFit/>
          </a:bodyPr>
          <a:lstStyle/>
          <a:p>
            <a:pPr>
              <a:buClr>
                <a:srgbClr val="6C7A2C"/>
              </a:buClr>
            </a:pPr>
            <a:r>
              <a:rPr lang="en-US" sz="1700" b="1">
                <a:solidFill>
                  <a:srgbClr val="1B6480"/>
                </a:solidFill>
                <a:latin typeface="Aptos"/>
              </a:rPr>
              <a:t>SEO Blog Strategy &amp; Execution</a:t>
            </a:r>
          </a:p>
          <a:p>
            <a:pPr marL="285750" indent="-285750">
              <a:buClr>
                <a:srgbClr val="6C7A2C"/>
              </a:buClr>
              <a:buFont typeface="Arial" panose="020B0604020202020204" pitchFamily="34" charset="0"/>
              <a:buChar char="•"/>
            </a:pPr>
            <a:r>
              <a:rPr lang="en-US" sz="1700">
                <a:latin typeface="Aptos"/>
              </a:rPr>
              <a:t>Creating new blog categories &amp; tags for better search visibility.</a:t>
            </a:r>
          </a:p>
          <a:p>
            <a:pPr marL="285750" indent="-285750">
              <a:buClr>
                <a:srgbClr val="6C7A2C"/>
              </a:buClr>
              <a:buFont typeface="Arial" panose="020B0604020202020204" pitchFamily="34" charset="0"/>
              <a:buChar char="•"/>
            </a:pPr>
            <a:r>
              <a:rPr lang="en-US" sz="1700">
                <a:latin typeface="Aptos"/>
              </a:rPr>
              <a:t>Structuring content to align with high-intent search terms and user needs.</a:t>
            </a:r>
          </a:p>
          <a:p>
            <a:pPr marL="285750" indent="-285750">
              <a:buClr>
                <a:srgbClr val="6C7A2C"/>
              </a:buClr>
              <a:buFont typeface="Arial" panose="020B0604020202020204" pitchFamily="34" charset="0"/>
              <a:buChar char="•"/>
            </a:pPr>
            <a:r>
              <a:rPr lang="en-US" sz="1700">
                <a:latin typeface="Aptos"/>
              </a:rPr>
              <a:t>Conduct keyword research for relevant terms.</a:t>
            </a:r>
          </a:p>
          <a:p>
            <a:pPr marL="285750" indent="-285750">
              <a:buClr>
                <a:srgbClr val="6C7A2C"/>
              </a:buClr>
              <a:buFont typeface="Arial" panose="020B0604020202020204" pitchFamily="34" charset="0"/>
              <a:buChar char="•"/>
            </a:pPr>
            <a:r>
              <a:rPr lang="en-US" sz="1700">
                <a:latin typeface="Aptos"/>
              </a:rPr>
              <a:t>Internal linking to relevant recipes, products, and educational pages. </a:t>
            </a:r>
          </a:p>
        </p:txBody>
      </p:sp>
      <p:sp>
        <p:nvSpPr>
          <p:cNvPr id="9" name="TextBox 8">
            <a:extLst>
              <a:ext uri="{FF2B5EF4-FFF2-40B4-BE49-F238E27FC236}">
                <a16:creationId xmlns:a16="http://schemas.microsoft.com/office/drawing/2014/main" id="{E0FF09C5-6275-5F1C-F5C3-30A6D2F176E5}"/>
              </a:ext>
            </a:extLst>
          </p:cNvPr>
          <p:cNvSpPr txBox="1"/>
          <p:nvPr/>
        </p:nvSpPr>
        <p:spPr>
          <a:xfrm>
            <a:off x="6260049" y="2883934"/>
            <a:ext cx="5420348" cy="2708434"/>
          </a:xfrm>
          <a:prstGeom prst="rect">
            <a:avLst/>
          </a:prstGeom>
          <a:noFill/>
        </p:spPr>
        <p:txBody>
          <a:bodyPr wrap="square" lIns="91440" tIns="45720" rIns="91440" bIns="45720" anchor="t">
            <a:spAutoFit/>
          </a:bodyPr>
          <a:lstStyle/>
          <a:p>
            <a:pPr>
              <a:buClr>
                <a:srgbClr val="6C7A2C"/>
              </a:buClr>
            </a:pPr>
            <a:r>
              <a:rPr lang="en-US" sz="1700" b="1">
                <a:solidFill>
                  <a:srgbClr val="1B6480"/>
                </a:solidFill>
                <a:latin typeface="Aptos"/>
              </a:rPr>
              <a:t>SEO-Optimized Blog Post Per Month</a:t>
            </a:r>
            <a:br>
              <a:rPr lang="en-US" sz="1700" b="1">
                <a:latin typeface="Aptos" panose="020B0004020202020204" pitchFamily="34" charset="0"/>
              </a:rPr>
            </a:br>
            <a:r>
              <a:rPr lang="en-US" sz="1700" b="1">
                <a:latin typeface="Aptos"/>
              </a:rPr>
              <a:t>Each blog post will be strategically written to:</a:t>
            </a:r>
          </a:p>
          <a:p>
            <a:pPr>
              <a:buClr>
                <a:srgbClr val="6C7A2C"/>
              </a:buClr>
            </a:pPr>
            <a:endParaRPr lang="en-US" sz="1700">
              <a:latin typeface="Aptos" panose="020B0004020202020204" pitchFamily="34" charset="0"/>
            </a:endParaRPr>
          </a:p>
          <a:p>
            <a:pPr marL="285750" indent="-285750">
              <a:buClr>
                <a:srgbClr val="6C7A2C"/>
              </a:buClr>
              <a:buFont typeface="Arial"/>
              <a:buChar char="•"/>
            </a:pPr>
            <a:r>
              <a:rPr lang="en-US" sz="1700">
                <a:latin typeface="Aptos"/>
              </a:rPr>
              <a:t>Target relevant keywords with strong search volume.</a:t>
            </a:r>
          </a:p>
          <a:p>
            <a:pPr marL="285750" indent="-285750">
              <a:buClr>
                <a:srgbClr val="6C7A2C"/>
              </a:buClr>
              <a:buFont typeface="Arial"/>
              <a:buChar char="•"/>
            </a:pPr>
            <a:r>
              <a:rPr lang="en-US" sz="1700">
                <a:latin typeface="Aptos"/>
              </a:rPr>
              <a:t>Answer real consumer questions and drive organic traffic.</a:t>
            </a:r>
          </a:p>
          <a:p>
            <a:pPr marL="285750" indent="-285750">
              <a:buClr>
                <a:srgbClr val="6C7A2C"/>
              </a:buClr>
              <a:buFont typeface="Arial"/>
              <a:buChar char="•"/>
            </a:pPr>
            <a:r>
              <a:rPr lang="en-US" sz="1700">
                <a:latin typeface="Aptos"/>
              </a:rPr>
              <a:t>Link to key Green Valley product pages to boost conversions.</a:t>
            </a:r>
          </a:p>
          <a:p>
            <a:pPr marL="285750" indent="-285750">
              <a:buClr>
                <a:srgbClr val="6C7A2C"/>
              </a:buClr>
              <a:buFont typeface="Arial"/>
              <a:buChar char="•"/>
            </a:pPr>
            <a:r>
              <a:rPr lang="en-US" sz="1700">
                <a:latin typeface="Aptos"/>
              </a:rPr>
              <a:t>Integrate influencer recipes for real-life application.</a:t>
            </a:r>
          </a:p>
          <a:p>
            <a:pPr marL="285750" indent="-285750">
              <a:buClr>
                <a:srgbClr val="6C7A2C"/>
              </a:buClr>
              <a:buFont typeface="Arial"/>
              <a:buChar char="•"/>
            </a:pPr>
            <a:r>
              <a:rPr lang="en-US" sz="1700">
                <a:latin typeface="Aptos"/>
              </a:rPr>
              <a:t>Encourage readers to Look for the Valley.</a:t>
            </a:r>
          </a:p>
        </p:txBody>
      </p:sp>
      <p:pic>
        <p:nvPicPr>
          <p:cNvPr id="6" name="Picture 5" descr="A white circle with black letters and dots&#10;&#10;AI-generated content may be incorrect.">
            <a:extLst>
              <a:ext uri="{FF2B5EF4-FFF2-40B4-BE49-F238E27FC236}">
                <a16:creationId xmlns:a16="http://schemas.microsoft.com/office/drawing/2014/main" id="{77564799-84AD-93BF-9822-5A6501964F11}"/>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896467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7769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12CFF-2956-FE32-6766-94F97C44B245}"/>
              </a:ext>
            </a:extLst>
          </p:cNvPr>
          <p:cNvSpPr>
            <a:spLocks noGrp="1"/>
          </p:cNvSpPr>
          <p:nvPr>
            <p:ph idx="1"/>
          </p:nvPr>
        </p:nvSpPr>
        <p:spPr>
          <a:xfrm>
            <a:off x="326136" y="1726233"/>
            <a:ext cx="11009245" cy="4836583"/>
          </a:xfrm>
        </p:spPr>
        <p:txBody>
          <a:bodyPr vert="horz" lIns="91440" tIns="45720" rIns="91440" bIns="45720" rtlCol="0" anchor="t">
            <a:noAutofit/>
          </a:bodyPr>
          <a:lstStyle/>
          <a:p>
            <a:pPr marL="0" indent="0">
              <a:buNone/>
            </a:pPr>
            <a:r>
              <a:rPr lang="en-US" sz="1600">
                <a:solidFill>
                  <a:schemeClr val="bg1"/>
                </a:solidFill>
                <a:latin typeface="Aptos"/>
                <a:cs typeface="Poppins"/>
              </a:rPr>
              <a:t>Our website is the digital front door to Green Valley Organics, and just like our commitment to fresh, high-quality ingredients, we ensure our online presence stays fresh, engaging, and relevant. Through ongoing updates and content enhancements, we make it easier for consumers to Look for the Valley—both in-store and online.</a:t>
            </a:r>
          </a:p>
          <a:p>
            <a:pPr marL="0" indent="0">
              <a:buNone/>
            </a:pPr>
            <a:endParaRPr lang="en-US" sz="1400">
              <a:solidFill>
                <a:schemeClr val="bg1"/>
              </a:solidFill>
              <a:latin typeface="Aptos" panose="020B0004020202020204" pitchFamily="34" charset="0"/>
              <a:cs typeface="Poppins"/>
            </a:endParaRPr>
          </a:p>
          <a:p>
            <a:pPr marL="0" indent="0">
              <a:buNone/>
            </a:pPr>
            <a:r>
              <a:rPr lang="en-US" sz="1400" b="1">
                <a:solidFill>
                  <a:srgbClr val="FFDF65"/>
                </a:solidFill>
                <a:latin typeface="Aptos"/>
                <a:cs typeface="Poppins"/>
              </a:rPr>
              <a:t>Ongoing Website Maintenance Includes:</a:t>
            </a:r>
            <a:endParaRPr lang="en-US" sz="1400">
              <a:solidFill>
                <a:srgbClr val="FFDF65"/>
              </a:solidFill>
              <a:latin typeface="Aptos"/>
              <a:cs typeface="Poppins"/>
            </a:endParaRPr>
          </a:p>
          <a:p>
            <a:pPr>
              <a:buClr>
                <a:srgbClr val="FFDF65"/>
              </a:buClr>
            </a:pPr>
            <a:r>
              <a:rPr lang="en-US" sz="1400" b="1">
                <a:solidFill>
                  <a:schemeClr val="bg1"/>
                </a:solidFill>
                <a:latin typeface="Aptos"/>
                <a:cs typeface="Poppins"/>
              </a:rPr>
              <a:t>Aligning the Website with the "Look for the Valley" Creative Concept</a:t>
            </a:r>
          </a:p>
          <a:p>
            <a:pPr lvl="1">
              <a:buClr>
                <a:srgbClr val="FFDF65"/>
              </a:buClr>
            </a:pPr>
            <a:r>
              <a:rPr lang="en-US" sz="1400">
                <a:solidFill>
                  <a:schemeClr val="bg1"/>
                </a:solidFill>
                <a:latin typeface="Aptos"/>
                <a:cs typeface="Poppins"/>
              </a:rPr>
              <a:t>Regular updates and refreshes to the site’s design and messaging to ensure it stays aligned with the evolving brand identity and creative strategy.</a:t>
            </a:r>
          </a:p>
          <a:p>
            <a:pPr>
              <a:buClr>
                <a:srgbClr val="FFDF65"/>
              </a:buClr>
            </a:pPr>
            <a:r>
              <a:rPr lang="en-US" sz="1400" b="1">
                <a:solidFill>
                  <a:schemeClr val="bg1"/>
                </a:solidFill>
                <a:latin typeface="Aptos"/>
                <a:cs typeface="Poppins"/>
              </a:rPr>
              <a:t>Consistently Fresh Content &amp; Visuals</a:t>
            </a:r>
          </a:p>
          <a:p>
            <a:pPr lvl="1">
              <a:buClr>
                <a:srgbClr val="FFDF65"/>
              </a:buClr>
            </a:pPr>
            <a:r>
              <a:rPr lang="en-US" sz="1400">
                <a:solidFill>
                  <a:schemeClr val="bg1"/>
                </a:solidFill>
                <a:latin typeface="Aptos"/>
                <a:cs typeface="Poppins"/>
              </a:rPr>
              <a:t>One new blog post per month to educate, inspire, and reinforce our commitment to real, organic food.</a:t>
            </a:r>
          </a:p>
          <a:p>
            <a:pPr lvl="1">
              <a:buClr>
                <a:srgbClr val="FFDF65"/>
              </a:buClr>
            </a:pPr>
            <a:r>
              <a:rPr lang="en-US" sz="1400">
                <a:solidFill>
                  <a:schemeClr val="bg1"/>
                </a:solidFill>
                <a:latin typeface="Aptos"/>
                <a:cs typeface="Poppins"/>
              </a:rPr>
              <a:t>One new recipe update per month featuring influencer-created meals, ensuring the recipe page stays fresh and relevant.</a:t>
            </a:r>
          </a:p>
          <a:p>
            <a:pPr>
              <a:buClr>
                <a:srgbClr val="FFDF65"/>
              </a:buClr>
            </a:pPr>
            <a:r>
              <a:rPr lang="en-US" sz="1400" b="1">
                <a:solidFill>
                  <a:schemeClr val="bg1"/>
                </a:solidFill>
                <a:latin typeface="Aptos"/>
                <a:cs typeface="Poppins"/>
              </a:rPr>
              <a:t>SEO Optimization &amp; Structured Data Enhancements</a:t>
            </a:r>
          </a:p>
          <a:p>
            <a:pPr lvl="1">
              <a:buClr>
                <a:srgbClr val="FFDF65"/>
              </a:buClr>
            </a:pPr>
            <a:r>
              <a:rPr lang="en-US" sz="1400">
                <a:solidFill>
                  <a:schemeClr val="bg1"/>
                </a:solidFill>
                <a:latin typeface="Aptos"/>
                <a:cs typeface="Poppins"/>
              </a:rPr>
              <a:t>Implementing SEO schema markup across the site to enhance search engine visibility and improve ranking.</a:t>
            </a:r>
          </a:p>
          <a:p>
            <a:pPr lvl="1">
              <a:buClr>
                <a:srgbClr val="FFDF65"/>
              </a:buClr>
            </a:pPr>
            <a:r>
              <a:rPr lang="en-US" sz="1400">
                <a:solidFill>
                  <a:schemeClr val="bg1"/>
                </a:solidFill>
                <a:latin typeface="Aptos"/>
                <a:cs typeface="Poppins"/>
              </a:rPr>
              <a:t>Ongoing site optimization efforts (up to one per month) to refine performance, speed, and UX based on analytics and insights.</a:t>
            </a:r>
          </a:p>
          <a:p>
            <a:pPr>
              <a:buClr>
                <a:srgbClr val="FFDF65"/>
              </a:buClr>
            </a:pPr>
            <a:r>
              <a:rPr lang="en-US" sz="1400" b="1">
                <a:solidFill>
                  <a:schemeClr val="bg1"/>
                </a:solidFill>
                <a:latin typeface="Aptos"/>
                <a:cs typeface="Poppins"/>
              </a:rPr>
              <a:t>Regular Site Health Monitoring &amp; Technical Maintenance</a:t>
            </a:r>
          </a:p>
          <a:p>
            <a:pPr lvl="1">
              <a:buClr>
                <a:srgbClr val="FFDF65"/>
              </a:buClr>
            </a:pPr>
            <a:r>
              <a:rPr lang="en-US" sz="1400">
                <a:solidFill>
                  <a:schemeClr val="bg1"/>
                </a:solidFill>
                <a:latin typeface="Aptos"/>
                <a:cs typeface="Poppins"/>
              </a:rPr>
              <a:t>Ongoing site performance checks, bug fixes, and functionality improvements to ensure a smooth experience.</a:t>
            </a:r>
          </a:p>
          <a:p>
            <a:pPr lvl="1">
              <a:buClr>
                <a:srgbClr val="FFDF65"/>
              </a:buClr>
            </a:pPr>
            <a:r>
              <a:rPr lang="en-US" sz="1400">
                <a:solidFill>
                  <a:schemeClr val="bg1"/>
                </a:solidFill>
                <a:latin typeface="Aptos"/>
                <a:cs typeface="Poppins"/>
              </a:rPr>
              <a:t>Security updates, plugin maintenance, and overall website health monitoring.</a:t>
            </a:r>
          </a:p>
          <a:p>
            <a:pPr marL="0" indent="0">
              <a:buNone/>
            </a:pPr>
            <a:endParaRPr lang="en-US" sz="1400">
              <a:solidFill>
                <a:schemeClr val="bg1"/>
              </a:solidFill>
              <a:latin typeface="Aptos" panose="020B0004020202020204" pitchFamily="34" charset="0"/>
            </a:endParaRPr>
          </a:p>
        </p:txBody>
      </p:sp>
      <p:sp>
        <p:nvSpPr>
          <p:cNvPr id="4" name="Title 1">
            <a:extLst>
              <a:ext uri="{FF2B5EF4-FFF2-40B4-BE49-F238E27FC236}">
                <a16:creationId xmlns:a16="http://schemas.microsoft.com/office/drawing/2014/main" id="{18C00213-2BB8-98F9-85EB-7438B51A9335}"/>
              </a:ext>
            </a:extLst>
          </p:cNvPr>
          <p:cNvSpPr txBox="1">
            <a:spLocks/>
          </p:cNvSpPr>
          <p:nvPr/>
        </p:nvSpPr>
        <p:spPr>
          <a:xfrm>
            <a:off x="326136" y="36576"/>
            <a:ext cx="11865864" cy="1812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DF65"/>
                </a:solidFill>
              </a:rPr>
              <a:t>Green Valley Website Maintenance: </a:t>
            </a:r>
          </a:p>
          <a:p>
            <a:r>
              <a:rPr lang="en-US">
                <a:solidFill>
                  <a:srgbClr val="FFDF65"/>
                </a:solidFill>
              </a:rPr>
              <a:t>Keeping the Valley Fresh</a:t>
            </a:r>
          </a:p>
        </p:txBody>
      </p:sp>
      <p:pic>
        <p:nvPicPr>
          <p:cNvPr id="2" name="Picture 1" descr="A white circle with black letters and dots&#10;&#10;AI-generated content may be incorrect.">
            <a:extLst>
              <a:ext uri="{FF2B5EF4-FFF2-40B4-BE49-F238E27FC236}">
                <a16:creationId xmlns:a16="http://schemas.microsoft.com/office/drawing/2014/main" id="{4B186AB8-88EF-F8B4-BC16-3D5409D58425}"/>
              </a:ext>
            </a:extLst>
          </p:cNvPr>
          <p:cNvPicPr>
            <a:picLocks noChangeAspect="1"/>
          </p:cNvPicPr>
          <p:nvPr/>
        </p:nvPicPr>
        <p:blipFill>
          <a:blip r:embed="rId2"/>
          <a:stretch>
            <a:fillRect/>
          </a:stretch>
        </p:blipFill>
        <p:spPr>
          <a:xfrm>
            <a:off x="110491" y="6350000"/>
            <a:ext cx="407438" cy="431800"/>
          </a:xfrm>
          <a:prstGeom prst="rect">
            <a:avLst/>
          </a:prstGeom>
        </p:spPr>
      </p:pic>
      <p:sp>
        <p:nvSpPr>
          <p:cNvPr id="5" name="Oval 4">
            <a:extLst>
              <a:ext uri="{FF2B5EF4-FFF2-40B4-BE49-F238E27FC236}">
                <a16:creationId xmlns:a16="http://schemas.microsoft.com/office/drawing/2014/main" id="{7F1CD0BC-9E21-4AAB-455B-C337246CF288}"/>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5490FA-E721-0B94-E0C1-28A47A8A1DA5}"/>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45</a:t>
            </a:fld>
            <a:endParaRPr lang="en-US">
              <a:solidFill>
                <a:schemeClr val="tx1"/>
              </a:solidFill>
            </a:endParaRPr>
          </a:p>
        </p:txBody>
      </p:sp>
    </p:spTree>
    <p:extLst>
      <p:ext uri="{BB962C8B-B14F-4D97-AF65-F5344CB8AC3E}">
        <p14:creationId xmlns:p14="http://schemas.microsoft.com/office/powerpoint/2010/main" val="1059197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C7A2B"/>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B37E11-237D-50AC-5A40-7A1B9DCCD9BE}"/>
              </a:ext>
            </a:extLst>
          </p:cNvPr>
          <p:cNvSpPr>
            <a:spLocks noGrp="1"/>
          </p:cNvSpPr>
          <p:nvPr>
            <p:ph idx="1"/>
          </p:nvPr>
        </p:nvSpPr>
        <p:spPr>
          <a:xfrm>
            <a:off x="342658" y="1033021"/>
            <a:ext cx="11577277" cy="978827"/>
          </a:xfrm>
        </p:spPr>
        <p:txBody>
          <a:bodyPr vert="horz" lIns="91440" tIns="45720" rIns="91440" bIns="45720" rtlCol="0" anchor="t">
            <a:normAutofit/>
          </a:bodyPr>
          <a:lstStyle/>
          <a:p>
            <a:pPr marL="0" indent="0">
              <a:buNone/>
            </a:pPr>
            <a:r>
              <a:rPr lang="en-US" sz="1800">
                <a:solidFill>
                  <a:schemeClr val="bg1"/>
                </a:solidFill>
              </a:rPr>
              <a:t>The $250,000 yearly budget will be allocated below to support an always-on digital brand awareness campaign, refreshed creative approach, reinvigorated social media pages, and influencer partnerships, as well as unique recipe development and SEO optimizations for the Green Valley Blog, website, and content strategy.</a:t>
            </a:r>
          </a:p>
        </p:txBody>
      </p:sp>
      <p:sp>
        <p:nvSpPr>
          <p:cNvPr id="7" name="Title 1">
            <a:extLst>
              <a:ext uri="{FF2B5EF4-FFF2-40B4-BE49-F238E27FC236}">
                <a16:creationId xmlns:a16="http://schemas.microsoft.com/office/drawing/2014/main" id="{38B47EDC-54AC-C79C-5A58-23B72960BB57}"/>
              </a:ext>
            </a:extLst>
          </p:cNvPr>
          <p:cNvSpPr txBox="1">
            <a:spLocks/>
          </p:cNvSpPr>
          <p:nvPr/>
        </p:nvSpPr>
        <p:spPr>
          <a:xfrm>
            <a:off x="326136" y="36577"/>
            <a:ext cx="11865864"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Pricing</a:t>
            </a:r>
            <a:endParaRPr lang="en-US">
              <a:solidFill>
                <a:schemeClr val="bg1"/>
              </a:solidFill>
            </a:endParaRPr>
          </a:p>
        </p:txBody>
      </p:sp>
      <p:sp>
        <p:nvSpPr>
          <p:cNvPr id="2" name="Oval 1">
            <a:extLst>
              <a:ext uri="{FF2B5EF4-FFF2-40B4-BE49-F238E27FC236}">
                <a16:creationId xmlns:a16="http://schemas.microsoft.com/office/drawing/2014/main" id="{2AB6948A-D649-FB53-E0A2-616F8C7875DD}"/>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5A862DC-F7B8-4FBB-475A-CC118A73496E}"/>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46</a:t>
            </a:fld>
            <a:endParaRPr lang="en-US">
              <a:solidFill>
                <a:schemeClr val="tx1"/>
              </a:solidFill>
            </a:endParaRPr>
          </a:p>
        </p:txBody>
      </p:sp>
      <p:graphicFrame>
        <p:nvGraphicFramePr>
          <p:cNvPr id="5" name="Table 4">
            <a:extLst>
              <a:ext uri="{FF2B5EF4-FFF2-40B4-BE49-F238E27FC236}">
                <a16:creationId xmlns:a16="http://schemas.microsoft.com/office/drawing/2014/main" id="{33CA04A4-04FA-59D9-9E18-2946D87A7819}"/>
              </a:ext>
            </a:extLst>
          </p:cNvPr>
          <p:cNvGraphicFramePr>
            <a:graphicFrameLocks noGrp="1"/>
          </p:cNvGraphicFramePr>
          <p:nvPr>
            <p:extLst>
              <p:ext uri="{D42A27DB-BD31-4B8C-83A1-F6EECF244321}">
                <p14:modId xmlns:p14="http://schemas.microsoft.com/office/powerpoint/2010/main" val="3726409928"/>
              </p:ext>
            </p:extLst>
          </p:nvPr>
        </p:nvGraphicFramePr>
        <p:xfrm>
          <a:off x="475076" y="2201077"/>
          <a:ext cx="8701579" cy="3533296"/>
        </p:xfrm>
        <a:graphic>
          <a:graphicData uri="http://schemas.openxmlformats.org/drawingml/2006/table">
            <a:tbl>
              <a:tblPr firstRow="1" bandRow="1">
                <a:tableStyleId>{F5AB1C69-6EDB-4FF4-983F-18BD219EF322}</a:tableStyleId>
              </a:tblPr>
              <a:tblGrid>
                <a:gridCol w="4521466">
                  <a:extLst>
                    <a:ext uri="{9D8B030D-6E8A-4147-A177-3AD203B41FA5}">
                      <a16:colId xmlns:a16="http://schemas.microsoft.com/office/drawing/2014/main" val="99691887"/>
                    </a:ext>
                  </a:extLst>
                </a:gridCol>
                <a:gridCol w="4180113">
                  <a:extLst>
                    <a:ext uri="{9D8B030D-6E8A-4147-A177-3AD203B41FA5}">
                      <a16:colId xmlns:a16="http://schemas.microsoft.com/office/drawing/2014/main" val="799610912"/>
                    </a:ext>
                  </a:extLst>
                </a:gridCol>
              </a:tblGrid>
              <a:tr h="427567">
                <a:tc>
                  <a:txBody>
                    <a:bodyPr/>
                    <a:lstStyle/>
                    <a:p>
                      <a:r>
                        <a:rPr lang="en-US">
                          <a:solidFill>
                            <a:schemeClr val="bg1"/>
                          </a:solidFill>
                          <a:latin typeface="+mn-lt"/>
                        </a:rPr>
                        <a:t>Paid Media </a:t>
                      </a:r>
                      <a:endParaRPr lang="en-US" sz="1050">
                        <a:solidFill>
                          <a:schemeClr val="bg1"/>
                        </a:solidFill>
                        <a:latin typeface="+mn-lt"/>
                      </a:endParaRP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848D49"/>
                    </a:solidFill>
                  </a:tcPr>
                </a:tc>
                <a:tc>
                  <a:txBody>
                    <a:bodyPr/>
                    <a:lstStyle/>
                    <a:p>
                      <a:r>
                        <a:rPr lang="en-US">
                          <a:solidFill>
                            <a:schemeClr val="bg1"/>
                          </a:solidFill>
                          <a:latin typeface="+mn-lt"/>
                        </a:rPr>
                        <a:t>$100k gross (inclusive of media fee)</a:t>
                      </a: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848D49"/>
                    </a:solidFill>
                  </a:tcPr>
                </a:tc>
                <a:extLst>
                  <a:ext uri="{0D108BD9-81ED-4DB2-BD59-A6C34878D82A}">
                    <a16:rowId xmlns:a16="http://schemas.microsoft.com/office/drawing/2014/main" val="1975152098"/>
                  </a:ext>
                </a:extLst>
              </a:tr>
              <a:tr h="390183">
                <a:tc>
                  <a:txBody>
                    <a:bodyPr/>
                    <a:lstStyle/>
                    <a:p>
                      <a:r>
                        <a:rPr lang="en-US">
                          <a:solidFill>
                            <a:schemeClr val="bg1"/>
                          </a:solidFill>
                          <a:latin typeface="+mn-lt"/>
                        </a:rPr>
                        <a:t>Influencer Recipe Development </a:t>
                      </a: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798038"/>
                    </a:solidFill>
                  </a:tcPr>
                </a:tc>
                <a:tc>
                  <a:txBody>
                    <a:bodyPr/>
                    <a:lstStyle/>
                    <a:p>
                      <a:r>
                        <a:rPr lang="en-US">
                          <a:solidFill>
                            <a:schemeClr val="bg1"/>
                          </a:solidFill>
                          <a:latin typeface="+mn-lt"/>
                        </a:rPr>
                        <a:t>$18,000/yr</a:t>
                      </a: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798038"/>
                    </a:solidFill>
                  </a:tcPr>
                </a:tc>
                <a:extLst>
                  <a:ext uri="{0D108BD9-81ED-4DB2-BD59-A6C34878D82A}">
                    <a16:rowId xmlns:a16="http://schemas.microsoft.com/office/drawing/2014/main" val="158338247"/>
                  </a:ext>
                </a:extLst>
              </a:tr>
              <a:tr h="2325365">
                <a:tc>
                  <a:txBody>
                    <a:bodyPr/>
                    <a:lstStyle/>
                    <a:p>
                      <a:pPr lvl="0">
                        <a:buNone/>
                      </a:pPr>
                      <a:r>
                        <a:rPr lang="en-US">
                          <a:solidFill>
                            <a:schemeClr val="bg1"/>
                          </a:solidFill>
                          <a:latin typeface="+mn-lt"/>
                        </a:rPr>
                        <a:t>Monthly Retainer Fee:</a:t>
                      </a:r>
                      <a:r>
                        <a:rPr lang="en-US" sz="1800" b="0" i="0" u="none" strike="noStrike" noProof="0">
                          <a:solidFill>
                            <a:schemeClr val="bg1"/>
                          </a:solidFill>
                          <a:latin typeface="+mn-lt"/>
                        </a:rPr>
                        <a:t> </a:t>
                      </a:r>
                      <a:endParaRPr lang="en-US">
                        <a:solidFill>
                          <a:schemeClr val="bg1"/>
                        </a:solidFill>
                        <a:latin typeface="+mn-lt"/>
                      </a:endParaRPr>
                    </a:p>
                    <a:p>
                      <a:pPr marL="285750" lvl="0" indent="-285750">
                        <a:buFont typeface="Arial"/>
                        <a:buChar char="•"/>
                      </a:pPr>
                      <a:r>
                        <a:rPr lang="en-US" sz="1400" b="0" i="0" u="none" strike="noStrike" noProof="0">
                          <a:solidFill>
                            <a:schemeClr val="bg1"/>
                          </a:solidFill>
                          <a:latin typeface="+mn-lt"/>
                        </a:rPr>
                        <a:t>Account Management</a:t>
                      </a:r>
                    </a:p>
                    <a:p>
                      <a:pPr marL="285750" lvl="0" indent="-285750">
                        <a:buFont typeface="Arial"/>
                        <a:buChar char="•"/>
                      </a:pPr>
                      <a:r>
                        <a:rPr lang="en-US" sz="1400" b="0" i="0" u="none" strike="noStrike" noProof="0">
                          <a:solidFill>
                            <a:schemeClr val="bg1"/>
                          </a:solidFill>
                          <a:latin typeface="+mn-lt"/>
                        </a:rPr>
                        <a:t>Website Maintenance &amp; Management</a:t>
                      </a:r>
                      <a:endParaRPr lang="en-US" sz="1400">
                        <a:solidFill>
                          <a:schemeClr val="bg1"/>
                        </a:solidFill>
                        <a:latin typeface="+mn-lt"/>
                      </a:endParaRPr>
                    </a:p>
                    <a:p>
                      <a:pPr marL="285750" lvl="0" indent="-285750">
                        <a:buFont typeface="Arial"/>
                        <a:buChar char="•"/>
                      </a:pPr>
                      <a:r>
                        <a:rPr lang="en-US" sz="1400" b="0" i="0" u="none" strike="noStrike" noProof="0">
                          <a:solidFill>
                            <a:schemeClr val="bg1"/>
                          </a:solidFill>
                          <a:latin typeface="+mn-lt"/>
                        </a:rPr>
                        <a:t>1 email (every 2 months) / 6 total</a:t>
                      </a:r>
                      <a:endParaRPr lang="en-US" sz="1400">
                        <a:solidFill>
                          <a:schemeClr val="bg1"/>
                        </a:solidFill>
                        <a:latin typeface="+mn-lt"/>
                      </a:endParaRPr>
                    </a:p>
                    <a:p>
                      <a:pPr marL="285750" lvl="0" indent="-285750">
                        <a:buFont typeface="Arial"/>
                        <a:buChar char="•"/>
                      </a:pPr>
                      <a:r>
                        <a:rPr lang="en-US" sz="1400" b="0" i="0" u="none" strike="noStrike" noProof="0">
                          <a:solidFill>
                            <a:schemeClr val="bg1"/>
                          </a:solidFill>
                          <a:latin typeface="+mn-lt"/>
                        </a:rPr>
                        <a:t>1 blog post per month / 12 total</a:t>
                      </a:r>
                      <a:endParaRPr lang="en-US" sz="1400">
                        <a:solidFill>
                          <a:schemeClr val="bg1"/>
                        </a:solidFill>
                        <a:latin typeface="+mn-lt"/>
                      </a:endParaRPr>
                    </a:p>
                    <a:p>
                      <a:pPr marL="285750" lvl="0" indent="-285750">
                        <a:buFont typeface="Arial"/>
                        <a:buChar char="•"/>
                      </a:pPr>
                      <a:r>
                        <a:rPr lang="en-US" sz="1400" b="0" i="0" u="none" strike="noStrike" noProof="0">
                          <a:solidFill>
                            <a:schemeClr val="bg1"/>
                          </a:solidFill>
                          <a:latin typeface="+mn-lt"/>
                        </a:rPr>
                        <a:t>20 social posts per month (FB, IG, Pinterest)</a:t>
                      </a:r>
                    </a:p>
                    <a:p>
                      <a:pPr marL="285750" lvl="0" indent="-285750">
                        <a:buFont typeface="Arial"/>
                        <a:buChar char="•"/>
                      </a:pPr>
                      <a:r>
                        <a:rPr lang="en-US" sz="1400" b="0" i="0" u="none" strike="noStrike" noProof="0">
                          <a:solidFill>
                            <a:schemeClr val="bg1"/>
                          </a:solidFill>
                          <a:latin typeface="+mn-lt"/>
                        </a:rPr>
                        <a:t>Ongoing SEO</a:t>
                      </a:r>
                    </a:p>
                    <a:p>
                      <a:pPr marL="285750" lvl="0" indent="-285750">
                        <a:buFont typeface="Arial"/>
                        <a:buChar char="•"/>
                      </a:pPr>
                      <a:r>
                        <a:rPr lang="en-US" sz="1400" b="0" i="0" u="none" strike="noStrike" noProof="0">
                          <a:solidFill>
                            <a:schemeClr val="bg1"/>
                          </a:solidFill>
                          <a:latin typeface="+mn-lt"/>
                        </a:rPr>
                        <a:t>Ongoing Community Management</a:t>
                      </a:r>
                    </a:p>
                    <a:p>
                      <a:pPr marL="285750" lvl="0" indent="-285750">
                        <a:buFont typeface="Arial"/>
                        <a:buChar char="•"/>
                      </a:pPr>
                      <a:r>
                        <a:rPr lang="en-US" sz="1400" b="0" i="0" u="none" strike="noStrike" noProof="0">
                          <a:solidFill>
                            <a:schemeClr val="bg1"/>
                          </a:solidFill>
                          <a:latin typeface="+mn-lt"/>
                        </a:rPr>
                        <a:t>1 UGC Sweepstakes</a:t>
                      </a: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6F7330"/>
                    </a:solidFill>
                  </a:tcPr>
                </a:tc>
                <a:tc>
                  <a:txBody>
                    <a:bodyPr/>
                    <a:lstStyle/>
                    <a:p>
                      <a:pPr lvl="0">
                        <a:buNone/>
                      </a:pPr>
                      <a:r>
                        <a:rPr lang="en-US">
                          <a:solidFill>
                            <a:schemeClr val="bg1"/>
                          </a:solidFill>
                          <a:latin typeface="+mn-lt"/>
                        </a:rPr>
                        <a:t>$132k/yr ($11,000/month)</a:t>
                      </a: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6F7330"/>
                    </a:solidFill>
                  </a:tcPr>
                </a:tc>
                <a:extLst>
                  <a:ext uri="{0D108BD9-81ED-4DB2-BD59-A6C34878D82A}">
                    <a16:rowId xmlns:a16="http://schemas.microsoft.com/office/drawing/2014/main" val="4286217976"/>
                  </a:ext>
                </a:extLst>
              </a:tr>
              <a:tr h="390181">
                <a:tc>
                  <a:txBody>
                    <a:bodyPr/>
                    <a:lstStyle/>
                    <a:p>
                      <a:pPr lvl="0">
                        <a:buNone/>
                      </a:pPr>
                      <a:r>
                        <a:rPr lang="en-US" sz="1800" b="0" i="0" u="none" strike="noStrike" noProof="0">
                          <a:solidFill>
                            <a:schemeClr val="bg1"/>
                          </a:solidFill>
                          <a:latin typeface="+mn-lt"/>
                        </a:rPr>
                        <a:t>Total:</a:t>
                      </a: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383F00"/>
                    </a:solidFill>
                  </a:tcPr>
                </a:tc>
                <a:tc>
                  <a:txBody>
                    <a:bodyPr/>
                    <a:lstStyle/>
                    <a:p>
                      <a:pPr lvl="0">
                        <a:buNone/>
                      </a:pPr>
                      <a:r>
                        <a:rPr lang="en-US">
                          <a:solidFill>
                            <a:schemeClr val="bg1"/>
                          </a:solidFill>
                          <a:latin typeface="+mn-lt"/>
                        </a:rPr>
                        <a:t>$250,000</a:t>
                      </a:r>
                    </a:p>
                  </a:txBody>
                  <a:tcPr>
                    <a:lnL w="12700" cap="flat" cmpd="sng" algn="ctr">
                      <a:solidFill>
                        <a:srgbClr val="9FA56C"/>
                      </a:solidFill>
                      <a:prstDash val="solid"/>
                      <a:round/>
                      <a:headEnd type="none" w="med" len="med"/>
                      <a:tailEnd type="none" w="med" len="med"/>
                    </a:lnL>
                    <a:lnR w="12700" cap="flat" cmpd="sng" algn="ctr">
                      <a:solidFill>
                        <a:srgbClr val="9FA56C"/>
                      </a:solidFill>
                      <a:prstDash val="solid"/>
                      <a:round/>
                      <a:headEnd type="none" w="med" len="med"/>
                      <a:tailEnd type="none" w="med" len="med"/>
                    </a:lnR>
                    <a:lnT w="12700" cap="flat" cmpd="sng" algn="ctr">
                      <a:solidFill>
                        <a:srgbClr val="9FA56C"/>
                      </a:solidFill>
                      <a:prstDash val="solid"/>
                      <a:round/>
                      <a:headEnd type="none" w="med" len="med"/>
                      <a:tailEnd type="none" w="med" len="med"/>
                    </a:lnT>
                    <a:lnB w="12700" cap="flat" cmpd="sng" algn="ctr">
                      <a:solidFill>
                        <a:srgbClr val="9FA56C"/>
                      </a:solidFill>
                      <a:prstDash val="solid"/>
                      <a:round/>
                      <a:headEnd type="none" w="med" len="med"/>
                      <a:tailEnd type="none" w="med" len="med"/>
                    </a:lnB>
                    <a:lnTlToBr w="12700" cmpd="sng">
                      <a:noFill/>
                      <a:prstDash val="solid"/>
                    </a:lnTlToBr>
                    <a:lnBlToTr w="12700" cmpd="sng">
                      <a:noFill/>
                      <a:prstDash val="solid"/>
                    </a:lnBlToTr>
                    <a:solidFill>
                      <a:srgbClr val="383F00"/>
                    </a:solidFill>
                  </a:tcPr>
                </a:tc>
                <a:extLst>
                  <a:ext uri="{0D108BD9-81ED-4DB2-BD59-A6C34878D82A}">
                    <a16:rowId xmlns:a16="http://schemas.microsoft.com/office/drawing/2014/main" val="3083946015"/>
                  </a:ext>
                </a:extLst>
              </a:tr>
            </a:tbl>
          </a:graphicData>
        </a:graphic>
      </p:graphicFrame>
      <p:pic>
        <p:nvPicPr>
          <p:cNvPr id="8" name="Picture 7" descr="A group of cans of beans&#10;&#10;AI-generated content may be incorrect.">
            <a:extLst>
              <a:ext uri="{FF2B5EF4-FFF2-40B4-BE49-F238E27FC236}">
                <a16:creationId xmlns:a16="http://schemas.microsoft.com/office/drawing/2014/main" id="{A1FDE375-DAF1-D851-2805-A4838F620834}"/>
              </a:ext>
            </a:extLst>
          </p:cNvPr>
          <p:cNvPicPr>
            <a:picLocks noChangeAspect="1"/>
          </p:cNvPicPr>
          <p:nvPr/>
        </p:nvPicPr>
        <p:blipFill>
          <a:blip r:embed="rId2"/>
          <a:stretch>
            <a:fillRect/>
          </a:stretch>
        </p:blipFill>
        <p:spPr>
          <a:xfrm>
            <a:off x="7663044" y="2890156"/>
            <a:ext cx="4659587" cy="3606793"/>
          </a:xfrm>
          <a:prstGeom prst="rect">
            <a:avLst/>
          </a:prstGeom>
        </p:spPr>
      </p:pic>
      <p:pic>
        <p:nvPicPr>
          <p:cNvPr id="9" name="Picture 8" descr="A white circle with black letters and dots&#10;&#10;AI-generated content may be incorrect.">
            <a:extLst>
              <a:ext uri="{FF2B5EF4-FFF2-40B4-BE49-F238E27FC236}">
                <a16:creationId xmlns:a16="http://schemas.microsoft.com/office/drawing/2014/main" id="{759AAEA5-75EE-3BA5-77FE-F5335DE314E3}"/>
              </a:ext>
            </a:extLst>
          </p:cNvPr>
          <p:cNvPicPr>
            <a:picLocks noChangeAspect="1"/>
          </p:cNvPicPr>
          <p:nvPr/>
        </p:nvPicPr>
        <p:blipFill>
          <a:blip r:embed="rId3"/>
          <a:stretch>
            <a:fillRect/>
          </a:stretch>
        </p:blipFill>
        <p:spPr>
          <a:xfrm>
            <a:off x="110491" y="6350000"/>
            <a:ext cx="407438" cy="431800"/>
          </a:xfrm>
          <a:prstGeom prst="rect">
            <a:avLst/>
          </a:prstGeom>
        </p:spPr>
      </p:pic>
    </p:spTree>
    <p:extLst>
      <p:ext uri="{BB962C8B-B14F-4D97-AF65-F5344CB8AC3E}">
        <p14:creationId xmlns:p14="http://schemas.microsoft.com/office/powerpoint/2010/main" val="1294558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58861C-5E02-3DE8-5EF4-583F3F6220F2}"/>
              </a:ext>
            </a:extLst>
          </p:cNvPr>
          <p:cNvSpPr txBox="1">
            <a:spLocks/>
          </p:cNvSpPr>
          <p:nvPr/>
        </p:nvSpPr>
        <p:spPr>
          <a:xfrm>
            <a:off x="0" y="987383"/>
            <a:ext cx="12191999" cy="1155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5930900" algn="l"/>
              </a:tabLst>
            </a:pPr>
            <a:r>
              <a:rPr lang="en-US" sz="3600" b="1">
                <a:solidFill>
                  <a:srgbClr val="F8D04A"/>
                </a:solidFill>
              </a:rPr>
              <a:t>Your Strategic Marketing Partner</a:t>
            </a:r>
          </a:p>
        </p:txBody>
      </p:sp>
      <p:pic>
        <p:nvPicPr>
          <p:cNvPr id="11" name="Picture 10" descr="A white circle with black letters and dots&#10;&#10;AI-generated content may be incorrect.">
            <a:extLst>
              <a:ext uri="{FF2B5EF4-FFF2-40B4-BE49-F238E27FC236}">
                <a16:creationId xmlns:a16="http://schemas.microsoft.com/office/drawing/2014/main" id="{099970B9-AED8-74B3-271B-52B7DC379E96}"/>
              </a:ext>
            </a:extLst>
          </p:cNvPr>
          <p:cNvPicPr>
            <a:picLocks noChangeAspect="1"/>
          </p:cNvPicPr>
          <p:nvPr/>
        </p:nvPicPr>
        <p:blipFill>
          <a:blip r:embed="rId4"/>
          <a:stretch>
            <a:fillRect/>
          </a:stretch>
        </p:blipFill>
        <p:spPr>
          <a:xfrm>
            <a:off x="5648862" y="238563"/>
            <a:ext cx="894275" cy="947747"/>
          </a:xfrm>
          <a:prstGeom prst="rect">
            <a:avLst/>
          </a:prstGeom>
        </p:spPr>
      </p:pic>
      <p:sp>
        <p:nvSpPr>
          <p:cNvPr id="12" name="Content Placeholder 2">
            <a:extLst>
              <a:ext uri="{FF2B5EF4-FFF2-40B4-BE49-F238E27FC236}">
                <a16:creationId xmlns:a16="http://schemas.microsoft.com/office/drawing/2014/main" id="{D5D3D513-5C9D-D7B0-51A4-2C23F3464836}"/>
              </a:ext>
            </a:extLst>
          </p:cNvPr>
          <p:cNvSpPr txBox="1">
            <a:spLocks/>
          </p:cNvSpPr>
          <p:nvPr/>
        </p:nvSpPr>
        <p:spPr>
          <a:xfrm>
            <a:off x="2056727" y="1849373"/>
            <a:ext cx="8078544" cy="14453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cs typeface="Poppins"/>
              </a:rPr>
              <a:t>Blending audience insights, technology, and creative strategy, DX crafts meaningful, results-driven solutions. While digital is our sweet spot, we go beyond platforms to create real connections. Our team thrives on collaboration, combining human creativity with smart tech to drive long-term success. Simply put, we have your back—DX is on it.</a:t>
            </a:r>
          </a:p>
        </p:txBody>
      </p:sp>
      <p:sp>
        <p:nvSpPr>
          <p:cNvPr id="13" name="Content Placeholder 2">
            <a:extLst>
              <a:ext uri="{FF2B5EF4-FFF2-40B4-BE49-F238E27FC236}">
                <a16:creationId xmlns:a16="http://schemas.microsoft.com/office/drawing/2014/main" id="{8B47FC3F-94CC-4AE5-7D4D-00247BC608B0}"/>
              </a:ext>
            </a:extLst>
          </p:cNvPr>
          <p:cNvSpPr txBox="1">
            <a:spLocks/>
          </p:cNvSpPr>
          <p:nvPr/>
        </p:nvSpPr>
        <p:spPr>
          <a:xfrm>
            <a:off x="4422689" y="3993456"/>
            <a:ext cx="3346622" cy="4695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D5E7A"/>
                </a:solidFill>
              </a:rPr>
              <a:t>Meet Your Team</a:t>
            </a:r>
          </a:p>
        </p:txBody>
      </p:sp>
      <p:sp>
        <p:nvSpPr>
          <p:cNvPr id="17" name="TextBox 16">
            <a:extLst>
              <a:ext uri="{FF2B5EF4-FFF2-40B4-BE49-F238E27FC236}">
                <a16:creationId xmlns:a16="http://schemas.microsoft.com/office/drawing/2014/main" id="{F5A3A2A9-40BB-D7F5-C094-EF44531BB815}"/>
              </a:ext>
            </a:extLst>
          </p:cNvPr>
          <p:cNvSpPr txBox="1"/>
          <p:nvPr/>
        </p:nvSpPr>
        <p:spPr>
          <a:xfrm>
            <a:off x="2026920" y="4465563"/>
            <a:ext cx="2026920" cy="400110"/>
          </a:xfrm>
          <a:prstGeom prst="rect">
            <a:avLst/>
          </a:prstGeom>
          <a:noFill/>
        </p:spPr>
        <p:txBody>
          <a:bodyPr wrap="square" lIns="91440" tIns="45720" rIns="91440" bIns="45720" rtlCol="0" anchor="t">
            <a:spAutoFit/>
          </a:bodyPr>
          <a:lstStyle/>
          <a:p>
            <a:pPr algn="ctr"/>
            <a:r>
              <a:rPr lang="en-US" sz="1000" b="1"/>
              <a:t>Adrienne</a:t>
            </a:r>
            <a:r>
              <a:rPr lang="en-US" sz="1000"/>
              <a:t> </a:t>
            </a:r>
            <a:r>
              <a:rPr lang="en-US" sz="1000" b="1" err="1"/>
              <a:t>Callandrello</a:t>
            </a:r>
            <a:r>
              <a:rPr lang="en-US" sz="1000"/>
              <a:t> </a:t>
            </a:r>
          </a:p>
          <a:p>
            <a:pPr algn="ctr"/>
            <a:r>
              <a:rPr lang="en-US" sz="1000"/>
              <a:t>Director, Integrated Marketing</a:t>
            </a:r>
            <a:endParaRPr lang="en-US"/>
          </a:p>
        </p:txBody>
      </p:sp>
      <p:sp>
        <p:nvSpPr>
          <p:cNvPr id="19" name="TextBox 18">
            <a:extLst>
              <a:ext uri="{FF2B5EF4-FFF2-40B4-BE49-F238E27FC236}">
                <a16:creationId xmlns:a16="http://schemas.microsoft.com/office/drawing/2014/main" id="{73EA7434-96F1-B853-C475-4179A7D96F64}"/>
              </a:ext>
            </a:extLst>
          </p:cNvPr>
          <p:cNvSpPr txBox="1"/>
          <p:nvPr/>
        </p:nvSpPr>
        <p:spPr>
          <a:xfrm>
            <a:off x="4084320" y="4465563"/>
            <a:ext cx="2026920" cy="400110"/>
          </a:xfrm>
          <a:prstGeom prst="rect">
            <a:avLst/>
          </a:prstGeom>
          <a:noFill/>
        </p:spPr>
        <p:txBody>
          <a:bodyPr wrap="square" rtlCol="0">
            <a:spAutoFit/>
          </a:bodyPr>
          <a:lstStyle/>
          <a:p>
            <a:pPr algn="ctr"/>
            <a:r>
              <a:rPr lang="en-US" sz="1000" b="1"/>
              <a:t>Ashley</a:t>
            </a:r>
            <a:r>
              <a:rPr lang="en-US" sz="1000"/>
              <a:t> </a:t>
            </a:r>
            <a:r>
              <a:rPr lang="en-US" sz="1000" b="1"/>
              <a:t>De</a:t>
            </a:r>
            <a:r>
              <a:rPr lang="en-US" sz="1000"/>
              <a:t> </a:t>
            </a:r>
            <a:r>
              <a:rPr lang="en-US" sz="1000" b="1"/>
              <a:t>Peri</a:t>
            </a:r>
          </a:p>
          <a:p>
            <a:pPr algn="ctr"/>
            <a:r>
              <a:rPr lang="en-US" sz="1000"/>
              <a:t>Vice President, Creative Director</a:t>
            </a:r>
          </a:p>
        </p:txBody>
      </p:sp>
      <p:sp>
        <p:nvSpPr>
          <p:cNvPr id="21" name="TextBox 20">
            <a:extLst>
              <a:ext uri="{FF2B5EF4-FFF2-40B4-BE49-F238E27FC236}">
                <a16:creationId xmlns:a16="http://schemas.microsoft.com/office/drawing/2014/main" id="{DE8A2487-F422-646E-4366-4476FC8F0F70}"/>
              </a:ext>
            </a:extLst>
          </p:cNvPr>
          <p:cNvSpPr txBox="1"/>
          <p:nvPr/>
        </p:nvSpPr>
        <p:spPr>
          <a:xfrm>
            <a:off x="8122920" y="4465563"/>
            <a:ext cx="2042159" cy="400110"/>
          </a:xfrm>
          <a:prstGeom prst="rect">
            <a:avLst/>
          </a:prstGeom>
          <a:noFill/>
        </p:spPr>
        <p:txBody>
          <a:bodyPr wrap="square" rtlCol="0">
            <a:spAutoFit/>
          </a:bodyPr>
          <a:lstStyle/>
          <a:p>
            <a:pPr algn="ctr"/>
            <a:r>
              <a:rPr lang="en-US" sz="1000" b="1" err="1"/>
              <a:t>Roeni</a:t>
            </a:r>
            <a:r>
              <a:rPr lang="en-US" sz="1000" b="1"/>
              <a:t> Alexandra Abreu</a:t>
            </a:r>
          </a:p>
          <a:p>
            <a:pPr algn="ctr"/>
            <a:r>
              <a:rPr lang="en-US" sz="1000"/>
              <a:t>Sr. Manager, Content</a:t>
            </a:r>
          </a:p>
        </p:txBody>
      </p:sp>
      <p:sp>
        <p:nvSpPr>
          <p:cNvPr id="22" name="TextBox 21">
            <a:extLst>
              <a:ext uri="{FF2B5EF4-FFF2-40B4-BE49-F238E27FC236}">
                <a16:creationId xmlns:a16="http://schemas.microsoft.com/office/drawing/2014/main" id="{D05CEAEF-E838-52EE-16DE-6E1F39D074DF}"/>
              </a:ext>
            </a:extLst>
          </p:cNvPr>
          <p:cNvSpPr txBox="1"/>
          <p:nvPr/>
        </p:nvSpPr>
        <p:spPr>
          <a:xfrm>
            <a:off x="10195560" y="4465563"/>
            <a:ext cx="1996440" cy="400110"/>
          </a:xfrm>
          <a:prstGeom prst="rect">
            <a:avLst/>
          </a:prstGeom>
          <a:noFill/>
        </p:spPr>
        <p:txBody>
          <a:bodyPr wrap="square" rtlCol="0">
            <a:spAutoFit/>
          </a:bodyPr>
          <a:lstStyle/>
          <a:p>
            <a:pPr algn="ctr"/>
            <a:r>
              <a:rPr lang="en-US" sz="1000" b="1"/>
              <a:t>Chris</a:t>
            </a:r>
            <a:r>
              <a:rPr lang="en-US" sz="1000"/>
              <a:t> </a:t>
            </a:r>
            <a:r>
              <a:rPr lang="en-US" sz="1000" b="1"/>
              <a:t>Orsino</a:t>
            </a:r>
          </a:p>
          <a:p>
            <a:pPr algn="ctr"/>
            <a:r>
              <a:rPr lang="en-US" sz="1000"/>
              <a:t>Senior Coordinator, Accounts</a:t>
            </a:r>
          </a:p>
        </p:txBody>
      </p:sp>
      <p:sp>
        <p:nvSpPr>
          <p:cNvPr id="6" name="Oval 5">
            <a:extLst>
              <a:ext uri="{FF2B5EF4-FFF2-40B4-BE49-F238E27FC236}">
                <a16:creationId xmlns:a16="http://schemas.microsoft.com/office/drawing/2014/main" id="{C901B981-336C-8591-4D48-BE10E6250C32}"/>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9209AEB2-A8B3-5647-9EDB-5CFE3FE6B8E4}"/>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47</a:t>
            </a:fld>
            <a:endParaRPr lang="en-US">
              <a:solidFill>
                <a:schemeClr val="tx1"/>
              </a:solidFill>
            </a:endParaRPr>
          </a:p>
        </p:txBody>
      </p:sp>
      <p:sp>
        <p:nvSpPr>
          <p:cNvPr id="5" name="TextBox 4">
            <a:extLst>
              <a:ext uri="{FF2B5EF4-FFF2-40B4-BE49-F238E27FC236}">
                <a16:creationId xmlns:a16="http://schemas.microsoft.com/office/drawing/2014/main" id="{C8DBADFA-3DB3-1201-70A6-93EF4CB9932E}"/>
              </a:ext>
            </a:extLst>
          </p:cNvPr>
          <p:cNvSpPr txBox="1"/>
          <p:nvPr/>
        </p:nvSpPr>
        <p:spPr>
          <a:xfrm>
            <a:off x="0" y="4465563"/>
            <a:ext cx="2042160" cy="400110"/>
          </a:xfrm>
          <a:prstGeom prst="rect">
            <a:avLst/>
          </a:prstGeom>
          <a:noFill/>
        </p:spPr>
        <p:txBody>
          <a:bodyPr wrap="square" lIns="91440" tIns="45720" rIns="91440" bIns="45720" rtlCol="0" anchor="t">
            <a:spAutoFit/>
          </a:bodyPr>
          <a:lstStyle/>
          <a:p>
            <a:pPr algn="ctr"/>
            <a:r>
              <a:rPr lang="en-US" sz="1000" b="1"/>
              <a:t>Natalie </a:t>
            </a:r>
            <a:r>
              <a:rPr lang="en-US" sz="1000" b="1" err="1"/>
              <a:t>Folgar</a:t>
            </a:r>
            <a:endParaRPr lang="en-US" sz="1000" b="1"/>
          </a:p>
          <a:p>
            <a:pPr algn="ctr"/>
            <a:r>
              <a:rPr lang="en-US" sz="1000"/>
              <a:t>Sr. Director, Strategy</a:t>
            </a:r>
          </a:p>
        </p:txBody>
      </p:sp>
      <p:sp>
        <p:nvSpPr>
          <p:cNvPr id="8" name="TextBox 7">
            <a:extLst>
              <a:ext uri="{FF2B5EF4-FFF2-40B4-BE49-F238E27FC236}">
                <a16:creationId xmlns:a16="http://schemas.microsoft.com/office/drawing/2014/main" id="{00157016-8BFB-F39C-9D5A-25C464D13110}"/>
              </a:ext>
            </a:extLst>
          </p:cNvPr>
          <p:cNvSpPr txBox="1"/>
          <p:nvPr/>
        </p:nvSpPr>
        <p:spPr>
          <a:xfrm>
            <a:off x="6096000" y="4465563"/>
            <a:ext cx="2026920" cy="400110"/>
          </a:xfrm>
          <a:prstGeom prst="rect">
            <a:avLst/>
          </a:prstGeom>
          <a:noFill/>
        </p:spPr>
        <p:txBody>
          <a:bodyPr wrap="square" lIns="91440" tIns="45720" rIns="91440" bIns="45720" rtlCol="0" anchor="t">
            <a:spAutoFit/>
          </a:bodyPr>
          <a:lstStyle/>
          <a:p>
            <a:pPr algn="ctr"/>
            <a:r>
              <a:rPr lang="en-US" sz="1000" b="1"/>
              <a:t>Nancy </a:t>
            </a:r>
            <a:r>
              <a:rPr lang="en-US" sz="1000" b="1" err="1"/>
              <a:t>Cozine</a:t>
            </a:r>
            <a:endParaRPr lang="en-US" sz="1000" b="1"/>
          </a:p>
          <a:p>
            <a:pPr algn="ctr"/>
            <a:r>
              <a:rPr lang="en-US" sz="1000"/>
              <a:t>Sr. Director, Content </a:t>
            </a:r>
          </a:p>
        </p:txBody>
      </p:sp>
      <p:pic>
        <p:nvPicPr>
          <p:cNvPr id="2" name="Picture 1" descr="A white circle with black letters and dots&#10;&#10;AI-generated content may be incorrect.">
            <a:extLst>
              <a:ext uri="{FF2B5EF4-FFF2-40B4-BE49-F238E27FC236}">
                <a16:creationId xmlns:a16="http://schemas.microsoft.com/office/drawing/2014/main" id="{0808D021-CEF0-20BD-7469-AB5A752681C6}"/>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153775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een circle with black text&#10;&#10;AI-generated content may be incorrect.">
            <a:extLst>
              <a:ext uri="{FF2B5EF4-FFF2-40B4-BE49-F238E27FC236}">
                <a16:creationId xmlns:a16="http://schemas.microsoft.com/office/drawing/2014/main" id="{ED661526-AD11-1050-9FA2-FDE3AEDEC84F}"/>
              </a:ext>
            </a:extLst>
          </p:cNvPr>
          <p:cNvPicPr>
            <a:picLocks noChangeAspect="1"/>
          </p:cNvPicPr>
          <p:nvPr/>
        </p:nvPicPr>
        <p:blipFill>
          <a:blip r:embed="rId3"/>
          <a:stretch>
            <a:fillRect/>
          </a:stretch>
        </p:blipFill>
        <p:spPr>
          <a:xfrm>
            <a:off x="11108690" y="243840"/>
            <a:ext cx="819669" cy="868680"/>
          </a:xfrm>
          <a:prstGeom prst="rect">
            <a:avLst/>
          </a:prstGeom>
        </p:spPr>
      </p:pic>
      <p:sp>
        <p:nvSpPr>
          <p:cNvPr id="6" name="Title 1">
            <a:extLst>
              <a:ext uri="{FF2B5EF4-FFF2-40B4-BE49-F238E27FC236}">
                <a16:creationId xmlns:a16="http://schemas.microsoft.com/office/drawing/2014/main" id="{A9E8B93D-65A4-B4E6-CE58-6A7CEDF54CC4}"/>
              </a:ext>
            </a:extLst>
          </p:cNvPr>
          <p:cNvSpPr txBox="1">
            <a:spLocks/>
          </p:cNvSpPr>
          <p:nvPr/>
        </p:nvSpPr>
        <p:spPr>
          <a:xfrm>
            <a:off x="0" y="2518522"/>
            <a:ext cx="12192000" cy="116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657232"/>
                </a:solidFill>
              </a:rPr>
              <a:t>Thank you!</a:t>
            </a:r>
            <a:endParaRPr lang="en-US" sz="4800">
              <a:solidFill>
                <a:srgbClr val="657232"/>
              </a:solidFill>
            </a:endParaRPr>
          </a:p>
        </p:txBody>
      </p:sp>
    </p:spTree>
    <p:extLst>
      <p:ext uri="{BB962C8B-B14F-4D97-AF65-F5344CB8AC3E}">
        <p14:creationId xmlns:p14="http://schemas.microsoft.com/office/powerpoint/2010/main" val="1343228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B72FA31-329D-2506-8D80-4146B8051A15}"/>
              </a:ext>
            </a:extLst>
          </p:cNvPr>
          <p:cNvSpPr txBox="1">
            <a:spLocks/>
          </p:cNvSpPr>
          <p:nvPr/>
        </p:nvSpPr>
        <p:spPr>
          <a:xfrm>
            <a:off x="342122" y="20591"/>
            <a:ext cx="4555395" cy="1102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9D14A"/>
                </a:solidFill>
              </a:rPr>
              <a:t>Website Success</a:t>
            </a:r>
          </a:p>
        </p:txBody>
      </p:sp>
      <p:sp>
        <p:nvSpPr>
          <p:cNvPr id="17" name="TextBox 16">
            <a:extLst>
              <a:ext uri="{FF2B5EF4-FFF2-40B4-BE49-F238E27FC236}">
                <a16:creationId xmlns:a16="http://schemas.microsoft.com/office/drawing/2014/main" id="{F2415957-0D96-D89A-F9C1-633A87F134E1}"/>
              </a:ext>
            </a:extLst>
          </p:cNvPr>
          <p:cNvSpPr txBox="1"/>
          <p:nvPr/>
        </p:nvSpPr>
        <p:spPr>
          <a:xfrm>
            <a:off x="317539" y="2917222"/>
            <a:ext cx="3246120" cy="430887"/>
          </a:xfrm>
          <a:prstGeom prst="rect">
            <a:avLst/>
          </a:prstGeom>
          <a:noFill/>
        </p:spPr>
        <p:txBody>
          <a:bodyPr wrap="square" lIns="91440" tIns="45720" rIns="91440" bIns="45720" rtlCol="0" anchor="t">
            <a:spAutoFit/>
          </a:bodyPr>
          <a:lstStyle/>
          <a:p>
            <a:pPr algn="ctr"/>
            <a:r>
              <a:rPr lang="en-US" sz="2200">
                <a:solidFill>
                  <a:schemeClr val="bg1"/>
                </a:solidFill>
              </a:rPr>
              <a:t>New Users</a:t>
            </a:r>
          </a:p>
        </p:txBody>
      </p:sp>
      <p:sp>
        <p:nvSpPr>
          <p:cNvPr id="22" name="TextBox 21">
            <a:extLst>
              <a:ext uri="{FF2B5EF4-FFF2-40B4-BE49-F238E27FC236}">
                <a16:creationId xmlns:a16="http://schemas.microsoft.com/office/drawing/2014/main" id="{849F1300-B5D7-566F-3F81-5930EB6A4FDA}"/>
              </a:ext>
            </a:extLst>
          </p:cNvPr>
          <p:cNvSpPr txBox="1"/>
          <p:nvPr/>
        </p:nvSpPr>
        <p:spPr>
          <a:xfrm>
            <a:off x="14705" y="640663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rPr>
              <a:t>2023 vs. 2024</a:t>
            </a:r>
          </a:p>
        </p:txBody>
      </p:sp>
      <p:sp>
        <p:nvSpPr>
          <p:cNvPr id="2" name="Oval 1">
            <a:extLst>
              <a:ext uri="{FF2B5EF4-FFF2-40B4-BE49-F238E27FC236}">
                <a16:creationId xmlns:a16="http://schemas.microsoft.com/office/drawing/2014/main" id="{A136F86F-DCDD-7284-B942-B38C71D9764C}"/>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77777BDB-A0CB-9646-24DB-6F5C09C01CC9}"/>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5</a:t>
            </a:fld>
            <a:endParaRPr lang="en-US">
              <a:solidFill>
                <a:schemeClr val="tx1"/>
              </a:solidFill>
            </a:endParaRPr>
          </a:p>
        </p:txBody>
      </p:sp>
      <p:sp>
        <p:nvSpPr>
          <p:cNvPr id="6" name="TextBox 5">
            <a:extLst>
              <a:ext uri="{FF2B5EF4-FFF2-40B4-BE49-F238E27FC236}">
                <a16:creationId xmlns:a16="http://schemas.microsoft.com/office/drawing/2014/main" id="{E6EBB117-AE22-35BD-EB00-775451386681}"/>
              </a:ext>
            </a:extLst>
          </p:cNvPr>
          <p:cNvSpPr txBox="1"/>
          <p:nvPr/>
        </p:nvSpPr>
        <p:spPr>
          <a:xfrm>
            <a:off x="394801" y="856442"/>
            <a:ext cx="111132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Poppins"/>
              </a:rPr>
              <a:t>There have </a:t>
            </a:r>
            <a:r>
              <a:rPr lang="en-US" b="1" i="1">
                <a:solidFill>
                  <a:schemeClr val="bg1"/>
                </a:solidFill>
                <a:cs typeface="Poppins"/>
              </a:rPr>
              <a:t>bean</a:t>
            </a:r>
            <a:r>
              <a:rPr lang="en-US">
                <a:solidFill>
                  <a:schemeClr val="bg1"/>
                </a:solidFill>
                <a:cs typeface="Poppins"/>
              </a:rPr>
              <a:t> lots of visitors to the valley this past year, </a:t>
            </a:r>
            <a:r>
              <a:rPr lang="en-US">
                <a:solidFill>
                  <a:schemeClr val="bg1"/>
                </a:solidFill>
                <a:ea typeface="+mn-lt"/>
                <a:cs typeface="+mn-lt"/>
              </a:rPr>
              <a:t>exploring our organic offerings, engaging with our story, and discovering recipes. </a:t>
            </a:r>
            <a:endParaRPr lang="en-US">
              <a:solidFill>
                <a:schemeClr val="bg1"/>
              </a:solidFill>
              <a:cs typeface="Poppins"/>
            </a:endParaRPr>
          </a:p>
        </p:txBody>
      </p:sp>
      <p:sp>
        <p:nvSpPr>
          <p:cNvPr id="9" name="Title 1">
            <a:extLst>
              <a:ext uri="{FF2B5EF4-FFF2-40B4-BE49-F238E27FC236}">
                <a16:creationId xmlns:a16="http://schemas.microsoft.com/office/drawing/2014/main" id="{8852FD63-9BE0-DAEE-C7AA-F2C6E8C8E4D1}"/>
              </a:ext>
            </a:extLst>
          </p:cNvPr>
          <p:cNvSpPr txBox="1">
            <a:spLocks/>
          </p:cNvSpPr>
          <p:nvPr/>
        </p:nvSpPr>
        <p:spPr>
          <a:xfrm>
            <a:off x="4322839" y="1962180"/>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chemeClr val="bg1"/>
                </a:solidFill>
              </a:rPr>
              <a:t>+132%</a:t>
            </a:r>
          </a:p>
        </p:txBody>
      </p:sp>
      <p:sp>
        <p:nvSpPr>
          <p:cNvPr id="12" name="TextBox 11">
            <a:extLst>
              <a:ext uri="{FF2B5EF4-FFF2-40B4-BE49-F238E27FC236}">
                <a16:creationId xmlns:a16="http://schemas.microsoft.com/office/drawing/2014/main" id="{1D9C0815-027C-A20A-3357-A3A9B3A2932B}"/>
              </a:ext>
            </a:extLst>
          </p:cNvPr>
          <p:cNvSpPr txBox="1"/>
          <p:nvPr/>
        </p:nvSpPr>
        <p:spPr>
          <a:xfrm>
            <a:off x="4475486" y="2917222"/>
            <a:ext cx="3246120" cy="430887"/>
          </a:xfrm>
          <a:prstGeom prst="rect">
            <a:avLst/>
          </a:prstGeom>
          <a:noFill/>
        </p:spPr>
        <p:txBody>
          <a:bodyPr wrap="square" lIns="91440" tIns="45720" rIns="91440" bIns="45720" rtlCol="0" anchor="t">
            <a:spAutoFit/>
          </a:bodyPr>
          <a:lstStyle/>
          <a:p>
            <a:pPr algn="ctr"/>
            <a:r>
              <a:rPr lang="en-US" sz="2200">
                <a:solidFill>
                  <a:schemeClr val="bg1"/>
                </a:solidFill>
              </a:rPr>
              <a:t>More Pageviews </a:t>
            </a:r>
          </a:p>
        </p:txBody>
      </p:sp>
      <p:sp>
        <p:nvSpPr>
          <p:cNvPr id="15" name="Title 1">
            <a:extLst>
              <a:ext uri="{FF2B5EF4-FFF2-40B4-BE49-F238E27FC236}">
                <a16:creationId xmlns:a16="http://schemas.microsoft.com/office/drawing/2014/main" id="{4A290A1C-ABC6-DB23-ACA4-A740DBA4D8E1}"/>
              </a:ext>
            </a:extLst>
          </p:cNvPr>
          <p:cNvSpPr txBox="1">
            <a:spLocks/>
          </p:cNvSpPr>
          <p:nvPr/>
        </p:nvSpPr>
        <p:spPr>
          <a:xfrm>
            <a:off x="8251605" y="1962180"/>
            <a:ext cx="3853055"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chemeClr val="bg1"/>
                </a:solidFill>
              </a:rPr>
              <a:t>+82%</a:t>
            </a:r>
          </a:p>
        </p:txBody>
      </p:sp>
      <p:sp>
        <p:nvSpPr>
          <p:cNvPr id="16" name="TextBox 15">
            <a:extLst>
              <a:ext uri="{FF2B5EF4-FFF2-40B4-BE49-F238E27FC236}">
                <a16:creationId xmlns:a16="http://schemas.microsoft.com/office/drawing/2014/main" id="{B9F70ADC-269B-5477-21A5-4D1AF243CA36}"/>
              </a:ext>
            </a:extLst>
          </p:cNvPr>
          <p:cNvSpPr txBox="1"/>
          <p:nvPr/>
        </p:nvSpPr>
        <p:spPr>
          <a:xfrm>
            <a:off x="8364605" y="2917222"/>
            <a:ext cx="3627055" cy="430887"/>
          </a:xfrm>
          <a:prstGeom prst="rect">
            <a:avLst/>
          </a:prstGeom>
          <a:noFill/>
        </p:spPr>
        <p:txBody>
          <a:bodyPr wrap="square" lIns="91440" tIns="45720" rIns="91440" bIns="45720" rtlCol="0" anchor="t">
            <a:spAutoFit/>
          </a:bodyPr>
          <a:lstStyle/>
          <a:p>
            <a:pPr algn="ctr"/>
            <a:r>
              <a:rPr lang="en-US" sz="2200">
                <a:solidFill>
                  <a:schemeClr val="bg1"/>
                </a:solidFill>
              </a:rPr>
              <a:t>Visits to Product Locator </a:t>
            </a:r>
          </a:p>
        </p:txBody>
      </p:sp>
      <p:sp>
        <p:nvSpPr>
          <p:cNvPr id="5" name="Title 1">
            <a:extLst>
              <a:ext uri="{FF2B5EF4-FFF2-40B4-BE49-F238E27FC236}">
                <a16:creationId xmlns:a16="http://schemas.microsoft.com/office/drawing/2014/main" id="{A28F8011-BAE8-921B-493C-EE3DB0983CED}"/>
              </a:ext>
            </a:extLst>
          </p:cNvPr>
          <p:cNvSpPr txBox="1">
            <a:spLocks/>
          </p:cNvSpPr>
          <p:nvPr/>
        </p:nvSpPr>
        <p:spPr>
          <a:xfrm>
            <a:off x="164892" y="1962180"/>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chemeClr val="bg1"/>
                </a:solidFill>
              </a:rPr>
              <a:t>+172K</a:t>
            </a:r>
          </a:p>
        </p:txBody>
      </p:sp>
      <p:pic>
        <p:nvPicPr>
          <p:cNvPr id="11" name="Picture 10" descr="A white circle with black letters and dots&#10;&#10;AI-generated content may be incorrect.">
            <a:extLst>
              <a:ext uri="{FF2B5EF4-FFF2-40B4-BE49-F238E27FC236}">
                <a16:creationId xmlns:a16="http://schemas.microsoft.com/office/drawing/2014/main" id="{1091D010-DF18-2855-83F2-7044A9D547E4}"/>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8908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13600D-A930-2DF5-125D-8A129BE72401}"/>
              </a:ext>
            </a:extLst>
          </p:cNvPr>
          <p:cNvSpPr txBox="1">
            <a:spLocks/>
          </p:cNvSpPr>
          <p:nvPr/>
        </p:nvSpPr>
        <p:spPr>
          <a:xfrm>
            <a:off x="326136" y="36577"/>
            <a:ext cx="3953256"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9D14A"/>
                </a:solidFill>
              </a:rPr>
              <a:t>Email Success </a:t>
            </a:r>
          </a:p>
        </p:txBody>
      </p:sp>
      <p:sp>
        <p:nvSpPr>
          <p:cNvPr id="5" name="TextBox 4">
            <a:extLst>
              <a:ext uri="{FF2B5EF4-FFF2-40B4-BE49-F238E27FC236}">
                <a16:creationId xmlns:a16="http://schemas.microsoft.com/office/drawing/2014/main" id="{884C1C79-507B-DFF3-5F95-8469DE6EFDAB}"/>
              </a:ext>
            </a:extLst>
          </p:cNvPr>
          <p:cNvSpPr txBox="1"/>
          <p:nvPr/>
        </p:nvSpPr>
        <p:spPr>
          <a:xfrm>
            <a:off x="394801" y="856442"/>
            <a:ext cx="71066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ptos"/>
                <a:cs typeface="Poppins"/>
              </a:rPr>
              <a:t>You've got mail! Email is seeing un-</a:t>
            </a:r>
            <a:r>
              <a:rPr lang="en-US" i="1">
                <a:solidFill>
                  <a:schemeClr val="bg1"/>
                </a:solidFill>
                <a:latin typeface="Aptos"/>
                <a:cs typeface="Poppins"/>
              </a:rPr>
              <a:t>bean</a:t>
            </a:r>
            <a:r>
              <a:rPr lang="en-US">
                <a:solidFill>
                  <a:schemeClr val="bg1"/>
                </a:solidFill>
                <a:latin typeface="Aptos"/>
                <a:cs typeface="Poppins"/>
              </a:rPr>
              <a:t>-ievable performance. With a qualified and engaged list of </a:t>
            </a:r>
            <a:r>
              <a:rPr lang="en-US" b="1">
                <a:solidFill>
                  <a:schemeClr val="bg1"/>
                </a:solidFill>
                <a:latin typeface="Aptos"/>
                <a:cs typeface="Poppins"/>
              </a:rPr>
              <a:t>+37k </a:t>
            </a:r>
            <a:r>
              <a:rPr lang="en-US">
                <a:solidFill>
                  <a:schemeClr val="bg1"/>
                </a:solidFill>
                <a:latin typeface="Aptos"/>
                <a:cs typeface="Poppins"/>
              </a:rPr>
              <a:t>subscribers, click rates remain high and open rates blew way past industry benchmarks for the second year in a row.</a:t>
            </a:r>
          </a:p>
        </p:txBody>
      </p:sp>
      <p:grpSp>
        <p:nvGrpSpPr>
          <p:cNvPr id="9" name="Group 8">
            <a:extLst>
              <a:ext uri="{FF2B5EF4-FFF2-40B4-BE49-F238E27FC236}">
                <a16:creationId xmlns:a16="http://schemas.microsoft.com/office/drawing/2014/main" id="{736A77C9-BB41-D0DA-9AEE-ADF0C46B3E5C}"/>
              </a:ext>
            </a:extLst>
          </p:cNvPr>
          <p:cNvGrpSpPr/>
          <p:nvPr/>
        </p:nvGrpSpPr>
        <p:grpSpPr>
          <a:xfrm>
            <a:off x="4072513" y="2491291"/>
            <a:ext cx="3551414" cy="1365446"/>
            <a:chOff x="2647484" y="2457424"/>
            <a:chExt cx="3551414" cy="1365446"/>
          </a:xfrm>
        </p:grpSpPr>
        <p:sp>
          <p:nvSpPr>
            <p:cNvPr id="13" name="Title 1">
              <a:extLst>
                <a:ext uri="{FF2B5EF4-FFF2-40B4-BE49-F238E27FC236}">
                  <a16:creationId xmlns:a16="http://schemas.microsoft.com/office/drawing/2014/main" id="{7225DA53-B583-1B2B-6585-BABDB63906BD}"/>
                </a:ext>
              </a:extLst>
            </p:cNvPr>
            <p:cNvSpPr txBox="1">
              <a:spLocks/>
            </p:cNvSpPr>
            <p:nvPr/>
          </p:nvSpPr>
          <p:spPr>
            <a:xfrm>
              <a:off x="2647484"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55%</a:t>
              </a:r>
            </a:p>
          </p:txBody>
        </p:sp>
        <p:sp>
          <p:nvSpPr>
            <p:cNvPr id="14" name="TextBox 13">
              <a:extLst>
                <a:ext uri="{FF2B5EF4-FFF2-40B4-BE49-F238E27FC236}">
                  <a16:creationId xmlns:a16="http://schemas.microsoft.com/office/drawing/2014/main" id="{93D3176B-A813-4917-A730-E96E31DB2F68}"/>
                </a:ext>
              </a:extLst>
            </p:cNvPr>
            <p:cNvSpPr txBox="1"/>
            <p:nvPr/>
          </p:nvSpPr>
          <p:spPr>
            <a:xfrm>
              <a:off x="2800131" y="3422760"/>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Open Rate </a:t>
              </a:r>
            </a:p>
          </p:txBody>
        </p:sp>
      </p:grpSp>
      <p:grpSp>
        <p:nvGrpSpPr>
          <p:cNvPr id="8" name="Group 7">
            <a:extLst>
              <a:ext uri="{FF2B5EF4-FFF2-40B4-BE49-F238E27FC236}">
                <a16:creationId xmlns:a16="http://schemas.microsoft.com/office/drawing/2014/main" id="{C74F793F-E4D7-2A51-9D21-AFB9A8A991A5}"/>
              </a:ext>
            </a:extLst>
          </p:cNvPr>
          <p:cNvGrpSpPr/>
          <p:nvPr/>
        </p:nvGrpSpPr>
        <p:grpSpPr>
          <a:xfrm>
            <a:off x="4072513" y="4506361"/>
            <a:ext cx="3551414" cy="1365446"/>
            <a:chOff x="5531408" y="2457424"/>
            <a:chExt cx="3551414" cy="1365446"/>
          </a:xfrm>
        </p:grpSpPr>
        <p:sp>
          <p:nvSpPr>
            <p:cNvPr id="16" name="Title 1">
              <a:extLst>
                <a:ext uri="{FF2B5EF4-FFF2-40B4-BE49-F238E27FC236}">
                  <a16:creationId xmlns:a16="http://schemas.microsoft.com/office/drawing/2014/main" id="{4730174F-BB20-585F-68A8-FE7ED01796F2}"/>
                </a:ext>
              </a:extLst>
            </p:cNvPr>
            <p:cNvSpPr txBox="1">
              <a:spLocks/>
            </p:cNvSpPr>
            <p:nvPr/>
          </p:nvSpPr>
          <p:spPr>
            <a:xfrm>
              <a:off x="5531408"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+16%</a:t>
              </a:r>
            </a:p>
          </p:txBody>
        </p:sp>
        <p:sp>
          <p:nvSpPr>
            <p:cNvPr id="17" name="TextBox 16">
              <a:extLst>
                <a:ext uri="{FF2B5EF4-FFF2-40B4-BE49-F238E27FC236}">
                  <a16:creationId xmlns:a16="http://schemas.microsoft.com/office/drawing/2014/main" id="{10D4C943-8866-DB21-306E-C4CEED2BC399}"/>
                </a:ext>
              </a:extLst>
            </p:cNvPr>
            <p:cNvSpPr txBox="1"/>
            <p:nvPr/>
          </p:nvSpPr>
          <p:spPr>
            <a:xfrm>
              <a:off x="5684055" y="3422760"/>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YoY Increase</a:t>
              </a:r>
            </a:p>
          </p:txBody>
        </p:sp>
      </p:grpSp>
      <p:grpSp>
        <p:nvGrpSpPr>
          <p:cNvPr id="10" name="Group 9">
            <a:extLst>
              <a:ext uri="{FF2B5EF4-FFF2-40B4-BE49-F238E27FC236}">
                <a16:creationId xmlns:a16="http://schemas.microsoft.com/office/drawing/2014/main" id="{3FCB96CC-25C6-5AFA-E98D-1FE164E4CA0C}"/>
              </a:ext>
            </a:extLst>
          </p:cNvPr>
          <p:cNvGrpSpPr/>
          <p:nvPr/>
        </p:nvGrpSpPr>
        <p:grpSpPr>
          <a:xfrm>
            <a:off x="681327" y="2491291"/>
            <a:ext cx="3551414" cy="1365446"/>
            <a:chOff x="-116520" y="2457424"/>
            <a:chExt cx="3551414" cy="1365446"/>
          </a:xfrm>
        </p:grpSpPr>
        <p:sp>
          <p:nvSpPr>
            <p:cNvPr id="18" name="Title 1">
              <a:extLst>
                <a:ext uri="{FF2B5EF4-FFF2-40B4-BE49-F238E27FC236}">
                  <a16:creationId xmlns:a16="http://schemas.microsoft.com/office/drawing/2014/main" id="{8FBDC71A-9160-8C9A-A5F5-7EC589693EE5}"/>
                </a:ext>
              </a:extLst>
            </p:cNvPr>
            <p:cNvSpPr txBox="1">
              <a:spLocks/>
            </p:cNvSpPr>
            <p:nvPr/>
          </p:nvSpPr>
          <p:spPr>
            <a:xfrm>
              <a:off x="-116520"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18%</a:t>
              </a:r>
            </a:p>
          </p:txBody>
        </p:sp>
        <p:sp>
          <p:nvSpPr>
            <p:cNvPr id="19" name="TextBox 18">
              <a:extLst>
                <a:ext uri="{FF2B5EF4-FFF2-40B4-BE49-F238E27FC236}">
                  <a16:creationId xmlns:a16="http://schemas.microsoft.com/office/drawing/2014/main" id="{132C3341-CACD-6BD6-9FBC-3849463095B9}"/>
                </a:ext>
              </a:extLst>
            </p:cNvPr>
            <p:cNvSpPr txBox="1"/>
            <p:nvPr/>
          </p:nvSpPr>
          <p:spPr>
            <a:xfrm>
              <a:off x="36127" y="3422760"/>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Avg. Industry Open Rate </a:t>
              </a:r>
            </a:p>
          </p:txBody>
        </p:sp>
      </p:grpSp>
      <p:grpSp>
        <p:nvGrpSpPr>
          <p:cNvPr id="7" name="Group 6">
            <a:extLst>
              <a:ext uri="{FF2B5EF4-FFF2-40B4-BE49-F238E27FC236}">
                <a16:creationId xmlns:a16="http://schemas.microsoft.com/office/drawing/2014/main" id="{BEE7A2A2-164C-AD20-9227-FFF918037AE0}"/>
              </a:ext>
            </a:extLst>
          </p:cNvPr>
          <p:cNvGrpSpPr/>
          <p:nvPr/>
        </p:nvGrpSpPr>
        <p:grpSpPr>
          <a:xfrm>
            <a:off x="681327" y="4506361"/>
            <a:ext cx="3551414" cy="1365446"/>
            <a:chOff x="8760506" y="2457424"/>
            <a:chExt cx="3551414" cy="1365446"/>
          </a:xfrm>
        </p:grpSpPr>
        <p:sp>
          <p:nvSpPr>
            <p:cNvPr id="20" name="Title 1">
              <a:extLst>
                <a:ext uri="{FF2B5EF4-FFF2-40B4-BE49-F238E27FC236}">
                  <a16:creationId xmlns:a16="http://schemas.microsoft.com/office/drawing/2014/main" id="{4802032F-FC86-50C9-C49A-B762BF4C7AB0}"/>
                </a:ext>
              </a:extLst>
            </p:cNvPr>
            <p:cNvSpPr txBox="1">
              <a:spLocks/>
            </p:cNvSpPr>
            <p:nvPr/>
          </p:nvSpPr>
          <p:spPr>
            <a:xfrm>
              <a:off x="8760506"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+10%</a:t>
              </a:r>
            </a:p>
          </p:txBody>
        </p:sp>
        <p:sp>
          <p:nvSpPr>
            <p:cNvPr id="21" name="TextBox 20">
              <a:extLst>
                <a:ext uri="{FF2B5EF4-FFF2-40B4-BE49-F238E27FC236}">
                  <a16:creationId xmlns:a16="http://schemas.microsoft.com/office/drawing/2014/main" id="{063B9C8D-393D-CA24-A46E-76E145E5559F}"/>
                </a:ext>
              </a:extLst>
            </p:cNvPr>
            <p:cNvSpPr txBox="1"/>
            <p:nvPr/>
          </p:nvSpPr>
          <p:spPr>
            <a:xfrm>
              <a:off x="8913153" y="3422760"/>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List Increase </a:t>
              </a:r>
            </a:p>
          </p:txBody>
        </p:sp>
      </p:grpSp>
      <p:sp>
        <p:nvSpPr>
          <p:cNvPr id="15" name="TextBox 14">
            <a:extLst>
              <a:ext uri="{FF2B5EF4-FFF2-40B4-BE49-F238E27FC236}">
                <a16:creationId xmlns:a16="http://schemas.microsoft.com/office/drawing/2014/main" id="{F781D0D9-30A7-4F3E-4CE8-CCCCE2AB8E8F}"/>
              </a:ext>
            </a:extLst>
          </p:cNvPr>
          <p:cNvSpPr txBox="1"/>
          <p:nvPr/>
        </p:nvSpPr>
        <p:spPr>
          <a:xfrm>
            <a:off x="14705" y="640663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rPr>
              <a:t>2023 vs. 2024</a:t>
            </a:r>
          </a:p>
        </p:txBody>
      </p:sp>
      <p:pic>
        <p:nvPicPr>
          <p:cNvPr id="22" name="Picture 21" descr="A white circle with black letters and dots&#10;&#10;AI-generated content may be incorrect.">
            <a:extLst>
              <a:ext uri="{FF2B5EF4-FFF2-40B4-BE49-F238E27FC236}">
                <a16:creationId xmlns:a16="http://schemas.microsoft.com/office/drawing/2014/main" id="{4BA6782F-64C5-9811-F2E5-D67D7F717E22}"/>
              </a:ext>
            </a:extLst>
          </p:cNvPr>
          <p:cNvPicPr>
            <a:picLocks noChangeAspect="1"/>
          </p:cNvPicPr>
          <p:nvPr/>
        </p:nvPicPr>
        <p:blipFill>
          <a:blip r:embed="rId3"/>
          <a:stretch>
            <a:fillRect/>
          </a:stretch>
        </p:blipFill>
        <p:spPr>
          <a:xfrm>
            <a:off x="110491" y="6350000"/>
            <a:ext cx="407438" cy="431800"/>
          </a:xfrm>
          <a:prstGeom prst="rect">
            <a:avLst/>
          </a:prstGeom>
        </p:spPr>
      </p:pic>
      <p:sp>
        <p:nvSpPr>
          <p:cNvPr id="2" name="Oval 1">
            <a:extLst>
              <a:ext uri="{FF2B5EF4-FFF2-40B4-BE49-F238E27FC236}">
                <a16:creationId xmlns:a16="http://schemas.microsoft.com/office/drawing/2014/main" id="{6DE47EE8-89BE-1C20-B6E1-92A08BE9C524}"/>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A85F88C5-2849-68B8-B56C-66D5B559509E}"/>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6</a:t>
            </a:fld>
            <a:endParaRPr lang="en-US">
              <a:solidFill>
                <a:schemeClr val="tx1"/>
              </a:solidFill>
            </a:endParaRPr>
          </a:p>
        </p:txBody>
      </p:sp>
    </p:spTree>
    <p:extLst>
      <p:ext uri="{BB962C8B-B14F-4D97-AF65-F5344CB8AC3E}">
        <p14:creationId xmlns:p14="http://schemas.microsoft.com/office/powerpoint/2010/main" val="28096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3BD4-B29D-0EC0-7EB5-84E6511AE38B}"/>
              </a:ext>
            </a:extLst>
          </p:cNvPr>
          <p:cNvSpPr>
            <a:spLocks noGrp="1"/>
          </p:cNvSpPr>
          <p:nvPr>
            <p:ph type="title"/>
          </p:nvPr>
        </p:nvSpPr>
        <p:spPr>
          <a:xfrm>
            <a:off x="283803" y="13833"/>
            <a:ext cx="5527059" cy="1117201"/>
          </a:xfrm>
        </p:spPr>
        <p:txBody>
          <a:bodyPr>
            <a:normAutofit/>
          </a:bodyPr>
          <a:lstStyle/>
          <a:p>
            <a:r>
              <a:rPr lang="en-US" b="1">
                <a:solidFill>
                  <a:srgbClr val="F9D14A"/>
                </a:solidFill>
              </a:rPr>
              <a:t>Social Media Success </a:t>
            </a:r>
          </a:p>
        </p:txBody>
      </p:sp>
      <p:sp>
        <p:nvSpPr>
          <p:cNvPr id="7" name="TextBox 6">
            <a:extLst>
              <a:ext uri="{FF2B5EF4-FFF2-40B4-BE49-F238E27FC236}">
                <a16:creationId xmlns:a16="http://schemas.microsoft.com/office/drawing/2014/main" id="{1BF5A0F5-B448-2CCC-0EE9-BAA9CCCE2727}"/>
              </a:ext>
            </a:extLst>
          </p:cNvPr>
          <p:cNvSpPr txBox="1"/>
          <p:nvPr/>
        </p:nvSpPr>
        <p:spPr>
          <a:xfrm>
            <a:off x="-2724912" y="3456432"/>
            <a:ext cx="184731" cy="369332"/>
          </a:xfrm>
          <a:prstGeom prst="rect">
            <a:avLst/>
          </a:prstGeom>
          <a:noFill/>
        </p:spPr>
        <p:txBody>
          <a:bodyPr wrap="none" rtlCol="0">
            <a:spAutoFit/>
          </a:bodyPr>
          <a:lstStyle/>
          <a:p>
            <a:endParaRPr lang="en-US"/>
          </a:p>
        </p:txBody>
      </p:sp>
      <p:sp>
        <p:nvSpPr>
          <p:cNvPr id="21" name="TextBox 20">
            <a:extLst>
              <a:ext uri="{FF2B5EF4-FFF2-40B4-BE49-F238E27FC236}">
                <a16:creationId xmlns:a16="http://schemas.microsoft.com/office/drawing/2014/main" id="{8C8A8BFF-F8F6-CD74-DA71-F229F0EC63BC}"/>
              </a:ext>
            </a:extLst>
          </p:cNvPr>
          <p:cNvSpPr txBox="1"/>
          <p:nvPr/>
        </p:nvSpPr>
        <p:spPr>
          <a:xfrm>
            <a:off x="9185498" y="3709941"/>
            <a:ext cx="2188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rPr>
              <a:t>YoY</a:t>
            </a:r>
          </a:p>
        </p:txBody>
      </p:sp>
      <p:sp>
        <p:nvSpPr>
          <p:cNvPr id="8" name="Oval 7">
            <a:extLst>
              <a:ext uri="{FF2B5EF4-FFF2-40B4-BE49-F238E27FC236}">
                <a16:creationId xmlns:a16="http://schemas.microsoft.com/office/drawing/2014/main" id="{016D46AA-813E-1B53-E6EE-10803896F2BD}"/>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877C40C4-C0FD-C9D9-95DB-4BCC76CBBF31}"/>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7</a:t>
            </a:fld>
            <a:endParaRPr lang="en-US">
              <a:solidFill>
                <a:schemeClr val="tx1"/>
              </a:solidFill>
            </a:endParaRPr>
          </a:p>
        </p:txBody>
      </p:sp>
      <p:sp>
        <p:nvSpPr>
          <p:cNvPr id="19" name="TextBox 18">
            <a:extLst>
              <a:ext uri="{FF2B5EF4-FFF2-40B4-BE49-F238E27FC236}">
                <a16:creationId xmlns:a16="http://schemas.microsoft.com/office/drawing/2014/main" id="{38764151-2DF5-4D28-A67F-02F7F7358D93}"/>
              </a:ext>
            </a:extLst>
          </p:cNvPr>
          <p:cNvSpPr txBox="1"/>
          <p:nvPr/>
        </p:nvSpPr>
        <p:spPr>
          <a:xfrm>
            <a:off x="283802" y="887368"/>
            <a:ext cx="117049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ptos" panose="020B0004020202020204" pitchFamily="34" charset="0"/>
                <a:cs typeface="Poppins"/>
              </a:rPr>
              <a:t>We're spilling the beans! Social media has seen amazing engagement this year, </a:t>
            </a:r>
            <a:r>
              <a:rPr lang="en-US">
                <a:solidFill>
                  <a:schemeClr val="bg1"/>
                </a:solidFill>
                <a:latin typeface="Aptos" panose="020B0004020202020204" pitchFamily="34" charset="0"/>
                <a:ea typeface="+mn-lt"/>
                <a:cs typeface="+mn-lt"/>
              </a:rPr>
              <a:t>proving that people love connecting over real, organic goodness from Green Valley.</a:t>
            </a:r>
            <a:endParaRPr lang="en-US">
              <a:solidFill>
                <a:schemeClr val="bg1"/>
              </a:solidFill>
              <a:latin typeface="Aptos" panose="020B0004020202020204" pitchFamily="34" charset="0"/>
              <a:cs typeface="Poppins"/>
            </a:endParaRPr>
          </a:p>
        </p:txBody>
      </p:sp>
      <p:sp>
        <p:nvSpPr>
          <p:cNvPr id="10" name="TextBox 9">
            <a:extLst>
              <a:ext uri="{FF2B5EF4-FFF2-40B4-BE49-F238E27FC236}">
                <a16:creationId xmlns:a16="http://schemas.microsoft.com/office/drawing/2014/main" id="{6E4D5BBF-A97C-FFA5-6AF1-20F6043F63DF}"/>
              </a:ext>
            </a:extLst>
          </p:cNvPr>
          <p:cNvSpPr txBox="1"/>
          <p:nvPr/>
        </p:nvSpPr>
        <p:spPr>
          <a:xfrm>
            <a:off x="474452" y="3306686"/>
            <a:ext cx="3246120" cy="430887"/>
          </a:xfrm>
          <a:prstGeom prst="rect">
            <a:avLst/>
          </a:prstGeom>
          <a:noFill/>
        </p:spPr>
        <p:txBody>
          <a:bodyPr wrap="square" lIns="91440" tIns="45720" rIns="91440" bIns="45720" rtlCol="0" anchor="t">
            <a:spAutoFit/>
          </a:bodyPr>
          <a:lstStyle/>
          <a:p>
            <a:pPr algn="ctr"/>
            <a:r>
              <a:rPr lang="en-US" sz="2200">
                <a:solidFill>
                  <a:schemeClr val="bg1"/>
                </a:solidFill>
              </a:rPr>
              <a:t>Engagement Rate</a:t>
            </a:r>
          </a:p>
        </p:txBody>
      </p:sp>
      <p:sp>
        <p:nvSpPr>
          <p:cNvPr id="12" name="Title 1">
            <a:extLst>
              <a:ext uri="{FF2B5EF4-FFF2-40B4-BE49-F238E27FC236}">
                <a16:creationId xmlns:a16="http://schemas.microsoft.com/office/drawing/2014/main" id="{D74AD9ED-D286-0794-E936-E9973B1DE821}"/>
              </a:ext>
            </a:extLst>
          </p:cNvPr>
          <p:cNvSpPr txBox="1">
            <a:spLocks/>
          </p:cNvSpPr>
          <p:nvPr/>
        </p:nvSpPr>
        <p:spPr>
          <a:xfrm>
            <a:off x="4305906" y="2351644"/>
            <a:ext cx="392369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a:solidFill>
                  <a:schemeClr val="bg1"/>
                </a:solidFill>
              </a:rPr>
              <a:t>+40.6%</a:t>
            </a:r>
          </a:p>
        </p:txBody>
      </p:sp>
      <p:sp>
        <p:nvSpPr>
          <p:cNvPr id="14" name="TextBox 13">
            <a:extLst>
              <a:ext uri="{FF2B5EF4-FFF2-40B4-BE49-F238E27FC236}">
                <a16:creationId xmlns:a16="http://schemas.microsoft.com/office/drawing/2014/main" id="{5BAB29B7-C9DE-4E6E-0AD7-CA0329D6FC5E}"/>
              </a:ext>
            </a:extLst>
          </p:cNvPr>
          <p:cNvSpPr txBox="1"/>
          <p:nvPr/>
        </p:nvSpPr>
        <p:spPr>
          <a:xfrm>
            <a:off x="4644693" y="3306686"/>
            <a:ext cx="3246120" cy="430887"/>
          </a:xfrm>
          <a:prstGeom prst="rect">
            <a:avLst/>
          </a:prstGeom>
          <a:noFill/>
        </p:spPr>
        <p:txBody>
          <a:bodyPr wrap="square" lIns="91440" tIns="45720" rIns="91440" bIns="45720" rtlCol="0" anchor="t">
            <a:spAutoFit/>
          </a:bodyPr>
          <a:lstStyle/>
          <a:p>
            <a:pPr algn="ctr"/>
            <a:r>
              <a:rPr lang="en-US" sz="2200">
                <a:solidFill>
                  <a:schemeClr val="bg1"/>
                </a:solidFill>
              </a:rPr>
              <a:t>Engagement Total</a:t>
            </a:r>
          </a:p>
        </p:txBody>
      </p:sp>
      <p:sp>
        <p:nvSpPr>
          <p:cNvPr id="20" name="Title 1">
            <a:extLst>
              <a:ext uri="{FF2B5EF4-FFF2-40B4-BE49-F238E27FC236}">
                <a16:creationId xmlns:a16="http://schemas.microsoft.com/office/drawing/2014/main" id="{B7560973-7487-231A-1BB3-5AA86472EA59}"/>
              </a:ext>
            </a:extLst>
          </p:cNvPr>
          <p:cNvSpPr txBox="1">
            <a:spLocks/>
          </p:cNvSpPr>
          <p:nvPr/>
        </p:nvSpPr>
        <p:spPr>
          <a:xfrm>
            <a:off x="8353203" y="2351644"/>
            <a:ext cx="3853055"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a:solidFill>
                  <a:schemeClr val="bg1"/>
                </a:solidFill>
              </a:rPr>
              <a:t>+140%</a:t>
            </a:r>
          </a:p>
        </p:txBody>
      </p:sp>
      <p:sp>
        <p:nvSpPr>
          <p:cNvPr id="22" name="TextBox 21">
            <a:extLst>
              <a:ext uri="{FF2B5EF4-FFF2-40B4-BE49-F238E27FC236}">
                <a16:creationId xmlns:a16="http://schemas.microsoft.com/office/drawing/2014/main" id="{453874B3-4A80-8735-B70A-A7F7D273FE36}"/>
              </a:ext>
            </a:extLst>
          </p:cNvPr>
          <p:cNvSpPr txBox="1"/>
          <p:nvPr/>
        </p:nvSpPr>
        <p:spPr>
          <a:xfrm>
            <a:off x="8466203" y="3306686"/>
            <a:ext cx="3627055" cy="430887"/>
          </a:xfrm>
          <a:prstGeom prst="rect">
            <a:avLst/>
          </a:prstGeom>
          <a:noFill/>
        </p:spPr>
        <p:txBody>
          <a:bodyPr wrap="square" lIns="91440" tIns="45720" rIns="91440" bIns="45720" rtlCol="0" anchor="t">
            <a:spAutoFit/>
          </a:bodyPr>
          <a:lstStyle/>
          <a:p>
            <a:pPr algn="ctr"/>
            <a:r>
              <a:rPr lang="en-US" sz="2200">
                <a:solidFill>
                  <a:schemeClr val="bg1"/>
                </a:solidFill>
              </a:rPr>
              <a:t>More  Comments</a:t>
            </a:r>
          </a:p>
        </p:txBody>
      </p:sp>
      <p:sp>
        <p:nvSpPr>
          <p:cNvPr id="23" name="Title 1">
            <a:extLst>
              <a:ext uri="{FF2B5EF4-FFF2-40B4-BE49-F238E27FC236}">
                <a16:creationId xmlns:a16="http://schemas.microsoft.com/office/drawing/2014/main" id="{24D054E7-72DF-59D3-DCEE-D151A7AA23CC}"/>
              </a:ext>
            </a:extLst>
          </p:cNvPr>
          <p:cNvSpPr txBox="1">
            <a:spLocks/>
          </p:cNvSpPr>
          <p:nvPr/>
        </p:nvSpPr>
        <p:spPr>
          <a:xfrm>
            <a:off x="131025" y="2351644"/>
            <a:ext cx="3932975"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a:solidFill>
                  <a:schemeClr val="bg1"/>
                </a:solidFill>
              </a:rPr>
              <a:t>+41.3%</a:t>
            </a:r>
          </a:p>
        </p:txBody>
      </p:sp>
      <p:pic>
        <p:nvPicPr>
          <p:cNvPr id="3" name="Picture 2" descr="A white circle with black letters and dots&#10;&#10;AI-generated content may be incorrect.">
            <a:extLst>
              <a:ext uri="{FF2B5EF4-FFF2-40B4-BE49-F238E27FC236}">
                <a16:creationId xmlns:a16="http://schemas.microsoft.com/office/drawing/2014/main" id="{4A895F2B-614E-CA78-AC60-523C4A7D96BA}"/>
              </a:ext>
            </a:extLst>
          </p:cNvPr>
          <p:cNvPicPr>
            <a:picLocks noChangeAspect="1"/>
          </p:cNvPicPr>
          <p:nvPr/>
        </p:nvPicPr>
        <p:blipFill>
          <a:blip r:embed="rId4"/>
          <a:stretch>
            <a:fillRect/>
          </a:stretch>
        </p:blipFill>
        <p:spPr>
          <a:xfrm>
            <a:off x="110491" y="6350000"/>
            <a:ext cx="407438" cy="431800"/>
          </a:xfrm>
          <a:prstGeom prst="rect">
            <a:avLst/>
          </a:prstGeom>
        </p:spPr>
      </p:pic>
    </p:spTree>
    <p:extLst>
      <p:ext uri="{BB962C8B-B14F-4D97-AF65-F5344CB8AC3E}">
        <p14:creationId xmlns:p14="http://schemas.microsoft.com/office/powerpoint/2010/main" val="247791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C7A2B"/>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B22492C-E3BE-0B47-0F24-5CB302D3D781}"/>
              </a:ext>
            </a:extLst>
          </p:cNvPr>
          <p:cNvSpPr txBox="1">
            <a:spLocks/>
          </p:cNvSpPr>
          <p:nvPr/>
        </p:nvSpPr>
        <p:spPr>
          <a:xfrm>
            <a:off x="326136" y="36577"/>
            <a:ext cx="7100576"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9D14A"/>
                </a:solidFill>
              </a:rPr>
              <a:t>FY2024 Paid Media Success</a:t>
            </a:r>
          </a:p>
        </p:txBody>
      </p:sp>
      <p:sp>
        <p:nvSpPr>
          <p:cNvPr id="22" name="TextBox 21">
            <a:extLst>
              <a:ext uri="{FF2B5EF4-FFF2-40B4-BE49-F238E27FC236}">
                <a16:creationId xmlns:a16="http://schemas.microsoft.com/office/drawing/2014/main" id="{BE86735C-5EF4-712A-91BF-7DF863276342}"/>
              </a:ext>
            </a:extLst>
          </p:cNvPr>
          <p:cNvSpPr txBox="1"/>
          <p:nvPr/>
        </p:nvSpPr>
        <p:spPr>
          <a:xfrm>
            <a:off x="326136" y="856442"/>
            <a:ext cx="63605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ptos"/>
                <a:cs typeface="Poppins"/>
              </a:rPr>
              <a:t>More beans for your buck! Paid Media efforts have seen great results, garnering more clicks, adding sales, and increasing efficiencies.</a:t>
            </a:r>
          </a:p>
        </p:txBody>
      </p:sp>
      <p:grpSp>
        <p:nvGrpSpPr>
          <p:cNvPr id="23" name="Group 22">
            <a:extLst>
              <a:ext uri="{FF2B5EF4-FFF2-40B4-BE49-F238E27FC236}">
                <a16:creationId xmlns:a16="http://schemas.microsoft.com/office/drawing/2014/main" id="{94BFAB89-A7EC-DCF3-41AD-D438EB8DF44C}"/>
              </a:ext>
            </a:extLst>
          </p:cNvPr>
          <p:cNvGrpSpPr/>
          <p:nvPr/>
        </p:nvGrpSpPr>
        <p:grpSpPr>
          <a:xfrm>
            <a:off x="4221806" y="2880879"/>
            <a:ext cx="3551414" cy="1365446"/>
            <a:chOff x="2647484" y="2457424"/>
            <a:chExt cx="3551414" cy="1365446"/>
          </a:xfrm>
        </p:grpSpPr>
        <p:sp>
          <p:nvSpPr>
            <p:cNvPr id="24" name="Title 1">
              <a:extLst>
                <a:ext uri="{FF2B5EF4-FFF2-40B4-BE49-F238E27FC236}">
                  <a16:creationId xmlns:a16="http://schemas.microsoft.com/office/drawing/2014/main" id="{1C4A26AF-46D5-400C-7536-E99FFA5C9CB9}"/>
                </a:ext>
              </a:extLst>
            </p:cNvPr>
            <p:cNvSpPr txBox="1">
              <a:spLocks/>
            </p:cNvSpPr>
            <p:nvPr/>
          </p:nvSpPr>
          <p:spPr>
            <a:xfrm>
              <a:off x="2647484"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+95%</a:t>
              </a:r>
            </a:p>
          </p:txBody>
        </p:sp>
        <p:sp>
          <p:nvSpPr>
            <p:cNvPr id="25" name="TextBox 24">
              <a:extLst>
                <a:ext uri="{FF2B5EF4-FFF2-40B4-BE49-F238E27FC236}">
                  <a16:creationId xmlns:a16="http://schemas.microsoft.com/office/drawing/2014/main" id="{7F52CE6A-D9E0-5CC3-BA62-C890BE802566}"/>
                </a:ext>
              </a:extLst>
            </p:cNvPr>
            <p:cNvSpPr txBox="1"/>
            <p:nvPr/>
          </p:nvSpPr>
          <p:spPr>
            <a:xfrm>
              <a:off x="2800131" y="3422760"/>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YoY Click-Thu Rate</a:t>
              </a:r>
            </a:p>
          </p:txBody>
        </p:sp>
      </p:grpSp>
      <p:grpSp>
        <p:nvGrpSpPr>
          <p:cNvPr id="26" name="Group 25">
            <a:extLst>
              <a:ext uri="{FF2B5EF4-FFF2-40B4-BE49-F238E27FC236}">
                <a16:creationId xmlns:a16="http://schemas.microsoft.com/office/drawing/2014/main" id="{E423D41C-5C74-1EEA-11FE-4A58E987F5D0}"/>
              </a:ext>
            </a:extLst>
          </p:cNvPr>
          <p:cNvGrpSpPr/>
          <p:nvPr/>
        </p:nvGrpSpPr>
        <p:grpSpPr>
          <a:xfrm>
            <a:off x="5919973" y="4539723"/>
            <a:ext cx="3551414" cy="1365446"/>
            <a:chOff x="5531408" y="2457424"/>
            <a:chExt cx="3551414" cy="1365446"/>
          </a:xfrm>
        </p:grpSpPr>
        <p:sp>
          <p:nvSpPr>
            <p:cNvPr id="27" name="Title 1">
              <a:extLst>
                <a:ext uri="{FF2B5EF4-FFF2-40B4-BE49-F238E27FC236}">
                  <a16:creationId xmlns:a16="http://schemas.microsoft.com/office/drawing/2014/main" id="{36A18C6E-E36E-5E0B-D59A-3C792E8696F1}"/>
                </a:ext>
              </a:extLst>
            </p:cNvPr>
            <p:cNvSpPr txBox="1">
              <a:spLocks/>
            </p:cNvSpPr>
            <p:nvPr/>
          </p:nvSpPr>
          <p:spPr>
            <a:xfrm>
              <a:off x="5531408"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-42%</a:t>
              </a:r>
            </a:p>
          </p:txBody>
        </p:sp>
        <p:sp>
          <p:nvSpPr>
            <p:cNvPr id="28" name="TextBox 27">
              <a:extLst>
                <a:ext uri="{FF2B5EF4-FFF2-40B4-BE49-F238E27FC236}">
                  <a16:creationId xmlns:a16="http://schemas.microsoft.com/office/drawing/2014/main" id="{BE7D2636-BFD8-F6FD-A110-88D623083F47}"/>
                </a:ext>
              </a:extLst>
            </p:cNvPr>
            <p:cNvSpPr txBox="1"/>
            <p:nvPr/>
          </p:nvSpPr>
          <p:spPr>
            <a:xfrm>
              <a:off x="5684055" y="3422760"/>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YoY Cost per Click</a:t>
              </a:r>
            </a:p>
          </p:txBody>
        </p:sp>
      </p:grpSp>
      <p:grpSp>
        <p:nvGrpSpPr>
          <p:cNvPr id="29" name="Group 28">
            <a:extLst>
              <a:ext uri="{FF2B5EF4-FFF2-40B4-BE49-F238E27FC236}">
                <a16:creationId xmlns:a16="http://schemas.microsoft.com/office/drawing/2014/main" id="{2ABC100C-0FD5-3C1D-3C69-FBF30A0F402F}"/>
              </a:ext>
            </a:extLst>
          </p:cNvPr>
          <p:cNvGrpSpPr/>
          <p:nvPr/>
        </p:nvGrpSpPr>
        <p:grpSpPr>
          <a:xfrm>
            <a:off x="382745" y="2880879"/>
            <a:ext cx="3551414" cy="1365446"/>
            <a:chOff x="-116520" y="2457424"/>
            <a:chExt cx="3551414" cy="1365446"/>
          </a:xfrm>
        </p:grpSpPr>
        <p:sp>
          <p:nvSpPr>
            <p:cNvPr id="30" name="Title 1">
              <a:extLst>
                <a:ext uri="{FF2B5EF4-FFF2-40B4-BE49-F238E27FC236}">
                  <a16:creationId xmlns:a16="http://schemas.microsoft.com/office/drawing/2014/main" id="{FBBB2D02-CD3C-6C67-994B-9586EFE7BF68}"/>
                </a:ext>
              </a:extLst>
            </p:cNvPr>
            <p:cNvSpPr txBox="1">
              <a:spLocks/>
            </p:cNvSpPr>
            <p:nvPr/>
          </p:nvSpPr>
          <p:spPr>
            <a:xfrm>
              <a:off x="-116520"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280K</a:t>
              </a:r>
            </a:p>
          </p:txBody>
        </p:sp>
        <p:sp>
          <p:nvSpPr>
            <p:cNvPr id="31" name="TextBox 30">
              <a:extLst>
                <a:ext uri="{FF2B5EF4-FFF2-40B4-BE49-F238E27FC236}">
                  <a16:creationId xmlns:a16="http://schemas.microsoft.com/office/drawing/2014/main" id="{9F9FC4E0-EFDA-1C57-6822-D263000A777C}"/>
                </a:ext>
              </a:extLst>
            </p:cNvPr>
            <p:cNvSpPr txBox="1"/>
            <p:nvPr/>
          </p:nvSpPr>
          <p:spPr>
            <a:xfrm>
              <a:off x="36127" y="3422760"/>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Landing Page Views</a:t>
              </a:r>
            </a:p>
          </p:txBody>
        </p:sp>
      </p:grpSp>
      <p:grpSp>
        <p:nvGrpSpPr>
          <p:cNvPr id="32" name="Group 31">
            <a:extLst>
              <a:ext uri="{FF2B5EF4-FFF2-40B4-BE49-F238E27FC236}">
                <a16:creationId xmlns:a16="http://schemas.microsoft.com/office/drawing/2014/main" id="{E09F68F4-15D4-6A82-1696-222B2E60FA9A}"/>
              </a:ext>
            </a:extLst>
          </p:cNvPr>
          <p:cNvGrpSpPr/>
          <p:nvPr/>
        </p:nvGrpSpPr>
        <p:grpSpPr>
          <a:xfrm>
            <a:off x="2360838" y="4539723"/>
            <a:ext cx="3551414" cy="1667818"/>
            <a:chOff x="8760506" y="2457424"/>
            <a:chExt cx="3551414" cy="1667818"/>
          </a:xfrm>
        </p:grpSpPr>
        <p:sp>
          <p:nvSpPr>
            <p:cNvPr id="33" name="Title 1">
              <a:extLst>
                <a:ext uri="{FF2B5EF4-FFF2-40B4-BE49-F238E27FC236}">
                  <a16:creationId xmlns:a16="http://schemas.microsoft.com/office/drawing/2014/main" id="{AC2FF132-80F0-8A54-3E3B-67C759D1FCEA}"/>
                </a:ext>
              </a:extLst>
            </p:cNvPr>
            <p:cNvSpPr txBox="1">
              <a:spLocks/>
            </p:cNvSpPr>
            <p:nvPr/>
          </p:nvSpPr>
          <p:spPr>
            <a:xfrm>
              <a:off x="8760506" y="2457424"/>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155K</a:t>
              </a:r>
            </a:p>
          </p:txBody>
        </p:sp>
        <p:sp>
          <p:nvSpPr>
            <p:cNvPr id="34" name="TextBox 33">
              <a:extLst>
                <a:ext uri="{FF2B5EF4-FFF2-40B4-BE49-F238E27FC236}">
                  <a16:creationId xmlns:a16="http://schemas.microsoft.com/office/drawing/2014/main" id="{0D8E315D-5BFC-C8B6-80BE-71BA22A65AA0}"/>
                </a:ext>
              </a:extLst>
            </p:cNvPr>
            <p:cNvSpPr txBox="1"/>
            <p:nvPr/>
          </p:nvSpPr>
          <p:spPr>
            <a:xfrm>
              <a:off x="8913153" y="3417356"/>
              <a:ext cx="3246120" cy="707886"/>
            </a:xfrm>
            <a:prstGeom prst="rect">
              <a:avLst/>
            </a:prstGeom>
            <a:noFill/>
          </p:spPr>
          <p:txBody>
            <a:bodyPr wrap="square" lIns="91440" tIns="45720" rIns="91440" bIns="45720" rtlCol="0" anchor="t">
              <a:spAutoFit/>
            </a:bodyPr>
            <a:lstStyle/>
            <a:p>
              <a:pPr algn="ctr"/>
              <a:r>
                <a:rPr lang="en-US" sz="2000">
                  <a:solidFill>
                    <a:schemeClr val="bg1"/>
                  </a:solidFill>
                </a:rPr>
                <a:t>Social Engagements</a:t>
              </a:r>
            </a:p>
            <a:p>
              <a:pPr algn="ctr"/>
              <a:endParaRPr lang="en-US" sz="2000">
                <a:solidFill>
                  <a:schemeClr val="bg1"/>
                </a:solidFill>
              </a:endParaRPr>
            </a:p>
          </p:txBody>
        </p:sp>
      </p:grpSp>
      <p:sp>
        <p:nvSpPr>
          <p:cNvPr id="36" name="Oval 35">
            <a:extLst>
              <a:ext uri="{FF2B5EF4-FFF2-40B4-BE49-F238E27FC236}">
                <a16:creationId xmlns:a16="http://schemas.microsoft.com/office/drawing/2014/main" id="{B7984FBD-CD35-3F10-9CFA-39CEE289CCE7}"/>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Slide Number Placeholder 5">
            <a:extLst>
              <a:ext uri="{FF2B5EF4-FFF2-40B4-BE49-F238E27FC236}">
                <a16:creationId xmlns:a16="http://schemas.microsoft.com/office/drawing/2014/main" id="{4CEFC977-69A2-39C9-9122-4C62391DD804}"/>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8</a:t>
            </a:fld>
            <a:endParaRPr lang="en-US">
              <a:solidFill>
                <a:schemeClr val="tx1"/>
              </a:solidFill>
            </a:endParaRPr>
          </a:p>
        </p:txBody>
      </p:sp>
      <p:pic>
        <p:nvPicPr>
          <p:cNvPr id="2" name="Picture 1" descr="A white circle with black letters and dots&#10;&#10;AI-generated content may be incorrect.">
            <a:extLst>
              <a:ext uri="{FF2B5EF4-FFF2-40B4-BE49-F238E27FC236}">
                <a16:creationId xmlns:a16="http://schemas.microsoft.com/office/drawing/2014/main" id="{05FF86F1-87B3-7A44-954E-83B46B51FAAB}"/>
              </a:ext>
            </a:extLst>
          </p:cNvPr>
          <p:cNvPicPr>
            <a:picLocks noChangeAspect="1"/>
          </p:cNvPicPr>
          <p:nvPr/>
        </p:nvPicPr>
        <p:blipFill>
          <a:blip r:embed="rId2"/>
          <a:stretch>
            <a:fillRect/>
          </a:stretch>
        </p:blipFill>
        <p:spPr>
          <a:xfrm>
            <a:off x="110491" y="6350000"/>
            <a:ext cx="407438" cy="431800"/>
          </a:xfrm>
          <a:prstGeom prst="rect">
            <a:avLst/>
          </a:prstGeom>
        </p:spPr>
      </p:pic>
      <p:pic>
        <p:nvPicPr>
          <p:cNvPr id="4" name="Picture 3">
            <a:extLst>
              <a:ext uri="{FF2B5EF4-FFF2-40B4-BE49-F238E27FC236}">
                <a16:creationId xmlns:a16="http://schemas.microsoft.com/office/drawing/2014/main" id="{93E0E1C8-F307-7756-8158-7AEBBBA18E79}"/>
              </a:ext>
            </a:extLst>
          </p:cNvPr>
          <p:cNvPicPr>
            <a:picLocks noChangeAspect="1"/>
          </p:cNvPicPr>
          <p:nvPr/>
        </p:nvPicPr>
        <p:blipFill>
          <a:blip r:embed="rId3"/>
          <a:stretch>
            <a:fillRect/>
          </a:stretch>
        </p:blipFill>
        <p:spPr>
          <a:xfrm>
            <a:off x="5862287" y="3929975"/>
            <a:ext cx="4514389" cy="3073942"/>
          </a:xfrm>
          <a:prstGeom prst="rect">
            <a:avLst/>
          </a:prstGeom>
        </p:spPr>
      </p:pic>
      <p:grpSp>
        <p:nvGrpSpPr>
          <p:cNvPr id="5" name="Group 4">
            <a:extLst>
              <a:ext uri="{FF2B5EF4-FFF2-40B4-BE49-F238E27FC236}">
                <a16:creationId xmlns:a16="http://schemas.microsoft.com/office/drawing/2014/main" id="{A50008D7-20A7-755B-180A-D04863F980E8}"/>
              </a:ext>
            </a:extLst>
          </p:cNvPr>
          <p:cNvGrpSpPr/>
          <p:nvPr/>
        </p:nvGrpSpPr>
        <p:grpSpPr>
          <a:xfrm>
            <a:off x="8286111" y="2880879"/>
            <a:ext cx="3570051" cy="1326470"/>
            <a:chOff x="2221213" y="5284209"/>
            <a:chExt cx="3570051" cy="1326470"/>
          </a:xfrm>
        </p:grpSpPr>
        <p:sp>
          <p:nvSpPr>
            <p:cNvPr id="6" name="Title 1">
              <a:extLst>
                <a:ext uri="{FF2B5EF4-FFF2-40B4-BE49-F238E27FC236}">
                  <a16:creationId xmlns:a16="http://schemas.microsoft.com/office/drawing/2014/main" id="{75F8989E-F09A-29D3-127E-60DF231A0F4D}"/>
                </a:ext>
              </a:extLst>
            </p:cNvPr>
            <p:cNvSpPr txBox="1">
              <a:spLocks/>
            </p:cNvSpPr>
            <p:nvPr/>
          </p:nvSpPr>
          <p:spPr>
            <a:xfrm>
              <a:off x="2230531" y="5284209"/>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400" b="1">
                  <a:solidFill>
                    <a:schemeClr val="bg1"/>
                  </a:solidFill>
                </a:rPr>
                <a:t>7.7x</a:t>
              </a:r>
              <a:endParaRPr lang="en-US"/>
            </a:p>
          </p:txBody>
        </p:sp>
        <p:sp>
          <p:nvSpPr>
            <p:cNvPr id="7" name="TextBox 6">
              <a:extLst>
                <a:ext uri="{FF2B5EF4-FFF2-40B4-BE49-F238E27FC236}">
                  <a16:creationId xmlns:a16="http://schemas.microsoft.com/office/drawing/2014/main" id="{1A53BCCE-79D9-D5F8-DE23-74BE6B140630}"/>
                </a:ext>
              </a:extLst>
            </p:cNvPr>
            <p:cNvSpPr txBox="1"/>
            <p:nvPr/>
          </p:nvSpPr>
          <p:spPr>
            <a:xfrm>
              <a:off x="2221213" y="6210569"/>
              <a:ext cx="35700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FFFFFF"/>
                  </a:solidFill>
                </a:rPr>
                <a:t>Instacart Return on Ad Spend</a:t>
              </a:r>
              <a:endParaRPr lang="en-US"/>
            </a:p>
          </p:txBody>
        </p:sp>
      </p:grpSp>
      <p:pic>
        <p:nvPicPr>
          <p:cNvPr id="11" name="Picture 10" descr="A screenshot of a social media post&#10;&#10;AI-generated content may be incorrect.">
            <a:extLst>
              <a:ext uri="{FF2B5EF4-FFF2-40B4-BE49-F238E27FC236}">
                <a16:creationId xmlns:a16="http://schemas.microsoft.com/office/drawing/2014/main" id="{3EF4F75B-1C64-1722-7CC3-AEF12DC71157}"/>
              </a:ext>
            </a:extLst>
          </p:cNvPr>
          <p:cNvPicPr>
            <a:picLocks noChangeAspect="1"/>
          </p:cNvPicPr>
          <p:nvPr/>
        </p:nvPicPr>
        <p:blipFill>
          <a:blip r:embed="rId4"/>
          <a:stretch>
            <a:fillRect/>
          </a:stretch>
        </p:blipFill>
        <p:spPr>
          <a:xfrm>
            <a:off x="8560340" y="58368"/>
            <a:ext cx="2890563" cy="2765306"/>
          </a:xfrm>
          <a:prstGeom prst="rect">
            <a:avLst/>
          </a:prstGeom>
        </p:spPr>
      </p:pic>
    </p:spTree>
    <p:extLst>
      <p:ext uri="{BB962C8B-B14F-4D97-AF65-F5344CB8AC3E}">
        <p14:creationId xmlns:p14="http://schemas.microsoft.com/office/powerpoint/2010/main" val="2739735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7BF0A0-7577-8A00-E194-DA36B27864E6}"/>
              </a:ext>
            </a:extLst>
          </p:cNvPr>
          <p:cNvSpPr txBox="1"/>
          <p:nvPr/>
        </p:nvSpPr>
        <p:spPr>
          <a:xfrm>
            <a:off x="326134" y="964178"/>
            <a:ext cx="11490728" cy="923330"/>
          </a:xfrm>
          <a:prstGeom prst="rect">
            <a:avLst/>
          </a:prstGeom>
          <a:noFill/>
        </p:spPr>
        <p:txBody>
          <a:bodyPr wrap="square" lIns="91440" tIns="45720" rIns="91440" bIns="45720" anchor="t">
            <a:spAutoFit/>
          </a:bodyPr>
          <a:lstStyle/>
          <a:p>
            <a:r>
              <a:rPr lang="en-US">
                <a:solidFill>
                  <a:schemeClr val="bg1"/>
                </a:solidFill>
                <a:latin typeface="Aptos"/>
                <a:ea typeface="+mn-lt"/>
                <a:cs typeface="+mn-lt"/>
              </a:rPr>
              <a:t>During peak PSL season, we captured the pumpkin-momentum with a social-led Pumpkin Moments Sweepstakes. Our objective was to increase engagement on social media and expand our email list over a six-week period. We enhanced and boosted our social media posts to maximize reach and virality, ensuring impressive results.</a:t>
            </a:r>
            <a:endParaRPr lang="en-US">
              <a:solidFill>
                <a:schemeClr val="bg1"/>
              </a:solidFill>
              <a:latin typeface="Aptos"/>
            </a:endParaRPr>
          </a:p>
        </p:txBody>
      </p:sp>
      <p:sp>
        <p:nvSpPr>
          <p:cNvPr id="7" name="Title 1">
            <a:extLst>
              <a:ext uri="{FF2B5EF4-FFF2-40B4-BE49-F238E27FC236}">
                <a16:creationId xmlns:a16="http://schemas.microsoft.com/office/drawing/2014/main" id="{1E6D1393-C29E-69C7-1BE6-FC2C3AF46ED8}"/>
              </a:ext>
            </a:extLst>
          </p:cNvPr>
          <p:cNvSpPr txBox="1">
            <a:spLocks/>
          </p:cNvSpPr>
          <p:nvPr/>
        </p:nvSpPr>
        <p:spPr>
          <a:xfrm>
            <a:off x="326135" y="36577"/>
            <a:ext cx="6108531"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9D14A"/>
                </a:solidFill>
              </a:rPr>
              <a:t>Sweepstakes Success</a:t>
            </a:r>
          </a:p>
        </p:txBody>
      </p:sp>
      <p:grpSp>
        <p:nvGrpSpPr>
          <p:cNvPr id="23" name="Group 22">
            <a:extLst>
              <a:ext uri="{FF2B5EF4-FFF2-40B4-BE49-F238E27FC236}">
                <a16:creationId xmlns:a16="http://schemas.microsoft.com/office/drawing/2014/main" id="{DF0BD530-74D6-8EDF-15DE-A3AEA09652FC}"/>
              </a:ext>
            </a:extLst>
          </p:cNvPr>
          <p:cNvGrpSpPr/>
          <p:nvPr/>
        </p:nvGrpSpPr>
        <p:grpSpPr>
          <a:xfrm>
            <a:off x="-211014" y="2112909"/>
            <a:ext cx="3551414" cy="1365446"/>
            <a:chOff x="0" y="4717376"/>
            <a:chExt cx="3551414" cy="1365446"/>
          </a:xfrm>
        </p:grpSpPr>
        <p:sp>
          <p:nvSpPr>
            <p:cNvPr id="21" name="Title 1">
              <a:extLst>
                <a:ext uri="{FF2B5EF4-FFF2-40B4-BE49-F238E27FC236}">
                  <a16:creationId xmlns:a16="http://schemas.microsoft.com/office/drawing/2014/main" id="{EF67FC59-A0CB-4B3B-91FA-F2B6B0D4132C}"/>
                </a:ext>
              </a:extLst>
            </p:cNvPr>
            <p:cNvSpPr txBox="1">
              <a:spLocks/>
            </p:cNvSpPr>
            <p:nvPr/>
          </p:nvSpPr>
          <p:spPr>
            <a:xfrm>
              <a:off x="0" y="4717376"/>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a:solidFill>
                    <a:schemeClr val="bg1"/>
                  </a:solidFill>
                </a:rPr>
                <a:t>+21K</a:t>
              </a:r>
            </a:p>
          </p:txBody>
        </p:sp>
        <p:sp>
          <p:nvSpPr>
            <p:cNvPr id="22" name="TextBox 21">
              <a:extLst>
                <a:ext uri="{FF2B5EF4-FFF2-40B4-BE49-F238E27FC236}">
                  <a16:creationId xmlns:a16="http://schemas.microsoft.com/office/drawing/2014/main" id="{F8B54642-B554-FBF9-1F2D-8457CFF5CDE9}"/>
                </a:ext>
              </a:extLst>
            </p:cNvPr>
            <p:cNvSpPr txBox="1"/>
            <p:nvPr/>
          </p:nvSpPr>
          <p:spPr>
            <a:xfrm>
              <a:off x="152647" y="5682712"/>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Total Entries</a:t>
              </a:r>
            </a:p>
          </p:txBody>
        </p:sp>
      </p:grpSp>
      <p:grpSp>
        <p:nvGrpSpPr>
          <p:cNvPr id="24" name="Group 23">
            <a:extLst>
              <a:ext uri="{FF2B5EF4-FFF2-40B4-BE49-F238E27FC236}">
                <a16:creationId xmlns:a16="http://schemas.microsoft.com/office/drawing/2014/main" id="{73AD06EA-BF47-FE4C-D289-BE70D668E07D}"/>
              </a:ext>
            </a:extLst>
          </p:cNvPr>
          <p:cNvGrpSpPr/>
          <p:nvPr/>
        </p:nvGrpSpPr>
        <p:grpSpPr>
          <a:xfrm>
            <a:off x="2901461" y="2112909"/>
            <a:ext cx="3551414" cy="1365446"/>
            <a:chOff x="0" y="4717376"/>
            <a:chExt cx="3551414" cy="1365446"/>
          </a:xfrm>
        </p:grpSpPr>
        <p:sp>
          <p:nvSpPr>
            <p:cNvPr id="25" name="Title 1">
              <a:extLst>
                <a:ext uri="{FF2B5EF4-FFF2-40B4-BE49-F238E27FC236}">
                  <a16:creationId xmlns:a16="http://schemas.microsoft.com/office/drawing/2014/main" id="{0E1D6115-015A-8F75-3BD5-31C653D371C7}"/>
                </a:ext>
              </a:extLst>
            </p:cNvPr>
            <p:cNvSpPr txBox="1">
              <a:spLocks/>
            </p:cNvSpPr>
            <p:nvPr/>
          </p:nvSpPr>
          <p:spPr>
            <a:xfrm>
              <a:off x="0" y="4717376"/>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a:solidFill>
                    <a:schemeClr val="bg1"/>
                  </a:solidFill>
                </a:rPr>
                <a:t>16K</a:t>
              </a:r>
            </a:p>
          </p:txBody>
        </p:sp>
        <p:sp>
          <p:nvSpPr>
            <p:cNvPr id="26" name="TextBox 25">
              <a:extLst>
                <a:ext uri="{FF2B5EF4-FFF2-40B4-BE49-F238E27FC236}">
                  <a16:creationId xmlns:a16="http://schemas.microsoft.com/office/drawing/2014/main" id="{92AE7758-6A44-CA81-EDF4-E5040650A332}"/>
                </a:ext>
              </a:extLst>
            </p:cNvPr>
            <p:cNvSpPr txBox="1"/>
            <p:nvPr/>
          </p:nvSpPr>
          <p:spPr>
            <a:xfrm>
              <a:off x="152647" y="5682712"/>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Site Visits</a:t>
              </a:r>
            </a:p>
          </p:txBody>
        </p:sp>
      </p:grpSp>
      <p:grpSp>
        <p:nvGrpSpPr>
          <p:cNvPr id="27" name="Group 26">
            <a:extLst>
              <a:ext uri="{FF2B5EF4-FFF2-40B4-BE49-F238E27FC236}">
                <a16:creationId xmlns:a16="http://schemas.microsoft.com/office/drawing/2014/main" id="{8DD2F501-78CF-DF8D-C3FF-C50217D20CD0}"/>
              </a:ext>
            </a:extLst>
          </p:cNvPr>
          <p:cNvGrpSpPr/>
          <p:nvPr/>
        </p:nvGrpSpPr>
        <p:grpSpPr>
          <a:xfrm>
            <a:off x="6013936" y="2112909"/>
            <a:ext cx="3551414" cy="1365446"/>
            <a:chOff x="0" y="4717376"/>
            <a:chExt cx="3551414" cy="1365446"/>
          </a:xfrm>
        </p:grpSpPr>
        <p:sp>
          <p:nvSpPr>
            <p:cNvPr id="28" name="Title 1">
              <a:extLst>
                <a:ext uri="{FF2B5EF4-FFF2-40B4-BE49-F238E27FC236}">
                  <a16:creationId xmlns:a16="http://schemas.microsoft.com/office/drawing/2014/main" id="{81FB5B2A-9BF9-BC2F-294B-C63BA3C052BE}"/>
                </a:ext>
              </a:extLst>
            </p:cNvPr>
            <p:cNvSpPr txBox="1">
              <a:spLocks/>
            </p:cNvSpPr>
            <p:nvPr/>
          </p:nvSpPr>
          <p:spPr>
            <a:xfrm>
              <a:off x="0" y="4717376"/>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a:solidFill>
                    <a:schemeClr val="bg1"/>
                  </a:solidFill>
                </a:rPr>
                <a:t>168K</a:t>
              </a:r>
            </a:p>
          </p:txBody>
        </p:sp>
        <p:sp>
          <p:nvSpPr>
            <p:cNvPr id="29" name="TextBox 28">
              <a:extLst>
                <a:ext uri="{FF2B5EF4-FFF2-40B4-BE49-F238E27FC236}">
                  <a16:creationId xmlns:a16="http://schemas.microsoft.com/office/drawing/2014/main" id="{CBEC8403-F859-038A-2857-743B20AF5AE9}"/>
                </a:ext>
              </a:extLst>
            </p:cNvPr>
            <p:cNvSpPr txBox="1"/>
            <p:nvPr/>
          </p:nvSpPr>
          <p:spPr>
            <a:xfrm>
              <a:off x="152647" y="5682712"/>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Total Impressions</a:t>
              </a:r>
            </a:p>
          </p:txBody>
        </p:sp>
      </p:grpSp>
      <p:grpSp>
        <p:nvGrpSpPr>
          <p:cNvPr id="30" name="Group 29">
            <a:extLst>
              <a:ext uri="{FF2B5EF4-FFF2-40B4-BE49-F238E27FC236}">
                <a16:creationId xmlns:a16="http://schemas.microsoft.com/office/drawing/2014/main" id="{238B0A5C-512F-8533-FC0D-8B6793494791}"/>
              </a:ext>
            </a:extLst>
          </p:cNvPr>
          <p:cNvGrpSpPr/>
          <p:nvPr/>
        </p:nvGrpSpPr>
        <p:grpSpPr>
          <a:xfrm>
            <a:off x="9126412" y="2112909"/>
            <a:ext cx="3551414" cy="1365446"/>
            <a:chOff x="0" y="4717376"/>
            <a:chExt cx="3551414" cy="1365446"/>
          </a:xfrm>
        </p:grpSpPr>
        <p:sp>
          <p:nvSpPr>
            <p:cNvPr id="31" name="Title 1">
              <a:extLst>
                <a:ext uri="{FF2B5EF4-FFF2-40B4-BE49-F238E27FC236}">
                  <a16:creationId xmlns:a16="http://schemas.microsoft.com/office/drawing/2014/main" id="{FC2175D6-D9CB-49C8-5E42-4463BC4F000A}"/>
                </a:ext>
              </a:extLst>
            </p:cNvPr>
            <p:cNvSpPr txBox="1">
              <a:spLocks/>
            </p:cNvSpPr>
            <p:nvPr/>
          </p:nvSpPr>
          <p:spPr>
            <a:xfrm>
              <a:off x="0" y="4717376"/>
              <a:ext cx="3551414" cy="110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a:solidFill>
                    <a:schemeClr val="bg1"/>
                  </a:solidFill>
                </a:rPr>
                <a:t>1K+</a:t>
              </a:r>
            </a:p>
          </p:txBody>
        </p:sp>
        <p:sp>
          <p:nvSpPr>
            <p:cNvPr id="32" name="TextBox 31">
              <a:extLst>
                <a:ext uri="{FF2B5EF4-FFF2-40B4-BE49-F238E27FC236}">
                  <a16:creationId xmlns:a16="http://schemas.microsoft.com/office/drawing/2014/main" id="{B247E33B-B006-77E7-CE6A-07EA0E379DEE}"/>
                </a:ext>
              </a:extLst>
            </p:cNvPr>
            <p:cNvSpPr txBox="1"/>
            <p:nvPr/>
          </p:nvSpPr>
          <p:spPr>
            <a:xfrm>
              <a:off x="152647" y="5682712"/>
              <a:ext cx="3246120" cy="400110"/>
            </a:xfrm>
            <a:prstGeom prst="rect">
              <a:avLst/>
            </a:prstGeom>
            <a:noFill/>
          </p:spPr>
          <p:txBody>
            <a:bodyPr wrap="square" lIns="91440" tIns="45720" rIns="91440" bIns="45720" rtlCol="0" anchor="t">
              <a:spAutoFit/>
            </a:bodyPr>
            <a:lstStyle/>
            <a:p>
              <a:pPr algn="ctr"/>
              <a:r>
                <a:rPr lang="en-US" sz="2000">
                  <a:solidFill>
                    <a:schemeClr val="bg1"/>
                  </a:solidFill>
                </a:rPr>
                <a:t>Comments</a:t>
              </a:r>
            </a:p>
          </p:txBody>
        </p:sp>
      </p:grpSp>
      <p:pic>
        <p:nvPicPr>
          <p:cNvPr id="35" name="Picture 34" descr="A cartoon pumpkin with a sign&#10;&#10;AI-generated content may be incorrect.">
            <a:extLst>
              <a:ext uri="{FF2B5EF4-FFF2-40B4-BE49-F238E27FC236}">
                <a16:creationId xmlns:a16="http://schemas.microsoft.com/office/drawing/2014/main" id="{A2CA968F-3294-1977-C464-ED409606CB15}"/>
              </a:ext>
            </a:extLst>
          </p:cNvPr>
          <p:cNvPicPr>
            <a:picLocks noChangeAspect="1"/>
          </p:cNvPicPr>
          <p:nvPr/>
        </p:nvPicPr>
        <p:blipFill>
          <a:blip r:embed="rId4"/>
          <a:stretch>
            <a:fillRect/>
          </a:stretch>
        </p:blipFill>
        <p:spPr>
          <a:xfrm>
            <a:off x="4258530" y="3695500"/>
            <a:ext cx="3674941" cy="3162499"/>
          </a:xfrm>
          <a:prstGeom prst="rect">
            <a:avLst/>
          </a:prstGeom>
        </p:spPr>
      </p:pic>
      <p:pic>
        <p:nvPicPr>
          <p:cNvPr id="2" name="Picture 1" descr="A white circle with black letters and dots&#10;&#10;AI-generated content may be incorrect.">
            <a:extLst>
              <a:ext uri="{FF2B5EF4-FFF2-40B4-BE49-F238E27FC236}">
                <a16:creationId xmlns:a16="http://schemas.microsoft.com/office/drawing/2014/main" id="{84BF548C-15A0-C69B-1AEB-575955782CCD}"/>
              </a:ext>
            </a:extLst>
          </p:cNvPr>
          <p:cNvPicPr>
            <a:picLocks noChangeAspect="1"/>
          </p:cNvPicPr>
          <p:nvPr/>
        </p:nvPicPr>
        <p:blipFill>
          <a:blip r:embed="rId5"/>
          <a:stretch>
            <a:fillRect/>
          </a:stretch>
        </p:blipFill>
        <p:spPr>
          <a:xfrm>
            <a:off x="110491" y="6350000"/>
            <a:ext cx="407438" cy="431800"/>
          </a:xfrm>
          <a:prstGeom prst="rect">
            <a:avLst/>
          </a:prstGeom>
        </p:spPr>
      </p:pic>
      <p:sp>
        <p:nvSpPr>
          <p:cNvPr id="5" name="Oval 4">
            <a:extLst>
              <a:ext uri="{FF2B5EF4-FFF2-40B4-BE49-F238E27FC236}">
                <a16:creationId xmlns:a16="http://schemas.microsoft.com/office/drawing/2014/main" id="{173CC639-8C4A-F840-0B22-D7F0A0ED232E}"/>
              </a:ext>
            </a:extLst>
          </p:cNvPr>
          <p:cNvSpPr/>
          <p:nvPr/>
        </p:nvSpPr>
        <p:spPr>
          <a:xfrm>
            <a:off x="11767778" y="6437174"/>
            <a:ext cx="314476" cy="3144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3E152CF-6CA7-FF7B-BCE3-FEE305BA573A}"/>
              </a:ext>
            </a:extLst>
          </p:cNvPr>
          <p:cNvSpPr>
            <a:spLocks noGrp="1"/>
          </p:cNvSpPr>
          <p:nvPr>
            <p:ph type="sldNum" sz="quarter" idx="12"/>
          </p:nvPr>
        </p:nvSpPr>
        <p:spPr>
          <a:xfrm>
            <a:off x="11727483" y="6411850"/>
            <a:ext cx="395067" cy="365125"/>
          </a:xfrm>
        </p:spPr>
        <p:txBody>
          <a:bodyPr/>
          <a:lstStyle/>
          <a:p>
            <a:pPr algn="ctr"/>
            <a:fld id="{CC8D2794-9226-F54B-94F0-D77FF31F5FF7}" type="slidenum">
              <a:rPr lang="en-US" smtClean="0">
                <a:solidFill>
                  <a:schemeClr val="tx1"/>
                </a:solidFill>
              </a:rPr>
              <a:pPr algn="ctr"/>
              <a:t>9</a:t>
            </a:fld>
            <a:endParaRPr lang="en-US">
              <a:solidFill>
                <a:schemeClr val="tx1"/>
              </a:solidFill>
            </a:endParaRPr>
          </a:p>
        </p:txBody>
      </p:sp>
    </p:spTree>
    <p:extLst>
      <p:ext uri="{BB962C8B-B14F-4D97-AF65-F5344CB8AC3E}">
        <p14:creationId xmlns:p14="http://schemas.microsoft.com/office/powerpoint/2010/main" val="3820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E636D9F79A71448400F42A9F6F154A" ma:contentTypeVersion="6" ma:contentTypeDescription="Create a new document." ma:contentTypeScope="" ma:versionID="6bdc1670bddcb5792184bf53eb13e164">
  <xsd:schema xmlns:xsd="http://www.w3.org/2001/XMLSchema" xmlns:xs="http://www.w3.org/2001/XMLSchema" xmlns:p="http://schemas.microsoft.com/office/2006/metadata/properties" xmlns:ns2="5bb07f8f-1208-4131-a7fd-f531b8492139" xmlns:ns3="154bc603-27e8-4f16-a7c7-997b0cc6b21e" targetNamespace="http://schemas.microsoft.com/office/2006/metadata/properties" ma:root="true" ma:fieldsID="cfb3395989115bd2ff58e46798873ff4" ns2:_="" ns3:_="">
    <xsd:import namespace="5bb07f8f-1208-4131-a7fd-f531b8492139"/>
    <xsd:import namespace="154bc603-27e8-4f16-a7c7-997b0cc6b21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b07f8f-1208-4131-a7fd-f531b84921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4bc603-27e8-4f16-a7c7-997b0cc6b21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C0953D-EAF0-475C-BC2B-2D9CC690B522}">
  <ds:schemaRefs>
    <ds:schemaRef ds:uri="154bc603-27e8-4f16-a7c7-997b0cc6b21e"/>
    <ds:schemaRef ds:uri="5bb07f8f-1208-4131-a7fd-f531b84921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F852B35-A8AB-4C05-B44A-E5CE38F0333A}">
  <ds:schemaRefs>
    <ds:schemaRef ds:uri="154bc603-27e8-4f16-a7c7-997b0cc6b21e"/>
    <ds:schemaRef ds:uri="5bb07f8f-1208-4131-a7fd-f531b84921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B3DAC0-785C-4976-8FD3-BD359A687C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3390</Words>
  <Application>Microsoft Macintosh PowerPoint</Application>
  <PresentationFormat>Widescreen</PresentationFormat>
  <Paragraphs>440</Paragraphs>
  <Slides>48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Aptos</vt:lpstr>
      <vt:lpstr>Aptos Display</vt:lpstr>
      <vt:lpstr>Arial</vt:lpstr>
      <vt:lpstr>Arial,Sans-Serif</vt:lpstr>
      <vt:lpstr>Calibri</vt:lpstr>
      <vt:lpstr>Poppins</vt:lpstr>
      <vt:lpstr>Poppins Medium</vt:lpstr>
      <vt:lpstr>Office Theme</vt:lpstr>
      <vt:lpstr>PowerPoint Presentation</vt:lpstr>
      <vt:lpstr>Planting The Seed</vt:lpstr>
      <vt:lpstr>PowerPoint Presentation</vt:lpstr>
      <vt:lpstr>PowerPoint Presentation</vt:lpstr>
      <vt:lpstr>PowerPoint Presentation</vt:lpstr>
      <vt:lpstr>PowerPoint Presentation</vt:lpstr>
      <vt:lpstr>Social Media Success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Creative Exploration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Valley </dc:title>
  <dc:creator>Natalie Folgar</dc:creator>
  <cp:lastModifiedBy>Chris Orsino</cp:lastModifiedBy>
  <cp:revision>50</cp:revision>
  <dcterms:created xsi:type="dcterms:W3CDTF">2025-02-03T15:31:31Z</dcterms:created>
  <dcterms:modified xsi:type="dcterms:W3CDTF">2025-02-14T21:00:21Z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0x01010051E636D9F79A71448400F42A9F6F154A</vt:lpwstr>
  </property>
</Properties>
</file>